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6">
  <p:sldMasterIdLst>
    <p:sldMasterId id="2147483648" r:id="rId1"/>
    <p:sldMasterId id="2147483660" r:id="rId2"/>
    <p:sldMasterId id="2147483673" r:id="rId3"/>
    <p:sldMasterId id="2147483688" r:id="rId4"/>
    <p:sldMasterId id="2147483701" r:id="rId5"/>
    <p:sldMasterId id="2147483725" r:id="rId6"/>
    <p:sldMasterId id="2147483877" r:id="rId7"/>
    <p:sldMasterId id="2147483891" r:id="rId8"/>
    <p:sldMasterId id="2147483904" r:id="rId9"/>
    <p:sldMasterId id="2147483916" r:id="rId10"/>
    <p:sldMasterId id="2147483930" r:id="rId11"/>
  </p:sldMasterIdLst>
  <p:notesMasterIdLst>
    <p:notesMasterId r:id="rId82"/>
  </p:notesMasterIdLst>
  <p:sldIdLst>
    <p:sldId id="256" r:id="rId12"/>
    <p:sldId id="1892" r:id="rId13"/>
    <p:sldId id="1894" r:id="rId14"/>
    <p:sldId id="1895" r:id="rId15"/>
    <p:sldId id="1893" r:id="rId16"/>
    <p:sldId id="273" r:id="rId17"/>
    <p:sldId id="1860" r:id="rId18"/>
    <p:sldId id="1898" r:id="rId19"/>
    <p:sldId id="1873" r:id="rId20"/>
    <p:sldId id="1875" r:id="rId21"/>
    <p:sldId id="277" r:id="rId22"/>
    <p:sldId id="1876" r:id="rId23"/>
    <p:sldId id="257" r:id="rId24"/>
    <p:sldId id="1877" r:id="rId25"/>
    <p:sldId id="1878" r:id="rId26"/>
    <p:sldId id="1880" r:id="rId27"/>
    <p:sldId id="1879" r:id="rId28"/>
    <p:sldId id="1882" r:id="rId29"/>
    <p:sldId id="447" r:id="rId30"/>
    <p:sldId id="408" r:id="rId31"/>
    <p:sldId id="280" r:id="rId32"/>
    <p:sldId id="282" r:id="rId33"/>
    <p:sldId id="443" r:id="rId34"/>
    <p:sldId id="444" r:id="rId35"/>
    <p:sldId id="445" r:id="rId36"/>
    <p:sldId id="450" r:id="rId37"/>
    <p:sldId id="341" r:id="rId38"/>
    <p:sldId id="342" r:id="rId39"/>
    <p:sldId id="340" r:id="rId40"/>
    <p:sldId id="1887" r:id="rId41"/>
    <p:sldId id="1889" r:id="rId42"/>
    <p:sldId id="261" r:id="rId43"/>
    <p:sldId id="1888" r:id="rId44"/>
    <p:sldId id="1890" r:id="rId45"/>
    <p:sldId id="1891" r:id="rId46"/>
    <p:sldId id="1884" r:id="rId47"/>
    <p:sldId id="265" r:id="rId48"/>
    <p:sldId id="267" r:id="rId49"/>
    <p:sldId id="264" r:id="rId50"/>
    <p:sldId id="258" r:id="rId51"/>
    <p:sldId id="260" r:id="rId52"/>
    <p:sldId id="266" r:id="rId53"/>
    <p:sldId id="453" r:id="rId54"/>
    <p:sldId id="454" r:id="rId55"/>
    <p:sldId id="272" r:id="rId56"/>
    <p:sldId id="451" r:id="rId57"/>
    <p:sldId id="394" r:id="rId58"/>
    <p:sldId id="405" r:id="rId59"/>
    <p:sldId id="1886" r:id="rId60"/>
    <p:sldId id="1883" r:id="rId61"/>
    <p:sldId id="1897" r:id="rId62"/>
    <p:sldId id="1885" r:id="rId63"/>
    <p:sldId id="344" r:id="rId64"/>
    <p:sldId id="347" r:id="rId65"/>
    <p:sldId id="434" r:id="rId66"/>
    <p:sldId id="435" r:id="rId67"/>
    <p:sldId id="1855" r:id="rId68"/>
    <p:sldId id="1872" r:id="rId69"/>
    <p:sldId id="396" r:id="rId70"/>
    <p:sldId id="1605" r:id="rId71"/>
    <p:sldId id="1604" r:id="rId72"/>
    <p:sldId id="274" r:id="rId73"/>
    <p:sldId id="1859" r:id="rId74"/>
    <p:sldId id="275" r:id="rId75"/>
    <p:sldId id="404" r:id="rId76"/>
    <p:sldId id="397" r:id="rId77"/>
    <p:sldId id="279" r:id="rId78"/>
    <p:sldId id="1881" r:id="rId79"/>
    <p:sldId id="1871" r:id="rId80"/>
    <p:sldId id="259" r:id="rId81"/>
  </p:sldIdLst>
  <p:sldSz cx="12192000" cy="6858000"/>
  <p:notesSz cx="6858000" cy="9144000"/>
  <p:embeddedFontLst>
    <p:embeddedFont>
      <p:font typeface="Aharoni" panose="02010803020104030203" pitchFamily="2" charset="-79"/>
      <p:bold r:id="rId83"/>
    </p:embeddedFont>
    <p:embeddedFont>
      <p:font typeface="Arial Black" panose="020B0A04020102020204" pitchFamily="34" charset="0"/>
      <p:bold r:id="rId84"/>
    </p:embeddedFon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alibri Light" panose="020F0302020204030204" pitchFamily="34" charset="0"/>
      <p:regular r:id="rId89"/>
      <p:italic r:id="rId90"/>
    </p:embeddedFont>
    <p:embeddedFont>
      <p:font typeface="Cambria" panose="02040503050406030204" pitchFamily="18" charset="0"/>
      <p:regular r:id="rId91"/>
      <p:bold r:id="rId92"/>
      <p:italic r:id="rId93"/>
      <p:boldItalic r:id="rId94"/>
    </p:embeddedFont>
    <p:embeddedFont>
      <p:font typeface="Cambria Math" panose="02040503050406030204" pitchFamily="18" charset="0"/>
      <p:regular r:id="rId95"/>
    </p:embeddedFont>
    <p:embeddedFont>
      <p:font typeface="Segoe UI" panose="020B0502040204020203" pitchFamily="34" charset="0"/>
      <p:regular r:id="rId96"/>
      <p:bold r:id="rId97"/>
      <p:italic r:id="rId98"/>
      <p:boldItalic r:id="rId99"/>
    </p:embeddedFont>
    <p:embeddedFont>
      <p:font typeface="Times" panose="02020603050405020304" pitchFamily="18" charset="0"/>
      <p:regular r:id="rId100"/>
      <p:bold r:id="rId101"/>
      <p:italic r:id="rId102"/>
      <p:boldItalic r:id="rId103"/>
    </p:embeddedFont>
    <p:embeddedFont>
      <p:font typeface="Verdana" panose="020B0604030504040204" pitchFamily="34" charset="0"/>
      <p:regular r:id="rId104"/>
      <p:bold r:id="rId105"/>
      <p:italic r:id="rId106"/>
      <p:boldItalic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Eisenberg" initials="RSE" lastIdx="1" clrIdx="0">
    <p:extLst>
      <p:ext uri="{19B8F6BF-5375-455C-9EA6-DF929625EA0E}">
        <p15:presenceInfo xmlns:p15="http://schemas.microsoft.com/office/powerpoint/2012/main" userId="Robert Eisen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6AA"/>
    <a:srgbClr val="002060"/>
    <a:srgbClr val="94ACAE"/>
    <a:srgbClr val="FF0000"/>
    <a:srgbClr val="FFFFFF"/>
    <a:srgbClr val="574AD2"/>
    <a:srgbClr val="95B3B5"/>
    <a:srgbClr val="94AAAC"/>
    <a:srgbClr val="94AFB1"/>
    <a:srgbClr val="030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5" autoAdjust="0"/>
  </p:normalViewPr>
  <p:slideViewPr>
    <p:cSldViewPr snapToGrid="0">
      <p:cViewPr varScale="1">
        <p:scale>
          <a:sx n="57" d="100"/>
          <a:sy n="57" d="100"/>
        </p:scale>
        <p:origin x="16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5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07" Type="http://schemas.openxmlformats.org/officeDocument/2006/relationships/font" Target="fonts/font25.fntdata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87" Type="http://schemas.openxmlformats.org/officeDocument/2006/relationships/font" Target="fonts/font5.fntdata"/><Relationship Id="rId102" Type="http://schemas.openxmlformats.org/officeDocument/2006/relationships/font" Target="fonts/font20.fntdata"/><Relationship Id="rId11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slide" Target="slides/slide66.xml"/><Relationship Id="rId100" Type="http://schemas.openxmlformats.org/officeDocument/2006/relationships/font" Target="fonts/font18.fntdata"/><Relationship Id="rId105" Type="http://schemas.openxmlformats.org/officeDocument/2006/relationships/font" Target="fonts/font23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103" Type="http://schemas.openxmlformats.org/officeDocument/2006/relationships/font" Target="fonts/font21.fntdata"/><Relationship Id="rId108" Type="http://schemas.openxmlformats.org/officeDocument/2006/relationships/commentAuthors" Target="commentAuthor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6" Type="http://schemas.openxmlformats.org/officeDocument/2006/relationships/font" Target="fonts/font24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109" Type="http://schemas.openxmlformats.org/officeDocument/2006/relationships/presProps" Target="presProps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font" Target="fonts/font15.fntdata"/><Relationship Id="rId104" Type="http://schemas.openxmlformats.org/officeDocument/2006/relationships/font" Target="fonts/font22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font" Target="fonts/font10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75D14-E8DE-4FEB-8B52-F1DB9269828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00AA4-4AE5-41ED-93F7-F05FE63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9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18494C-0F5B-4DD2-90B7-B5E890A2DD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3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F62022-76AC-44C5-AED0-AE722C70848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63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4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18494C-0F5B-4DD2-90B7-B5E890A2DD6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63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5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EA8271-1E75-4A80-8F53-BAC7590B52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36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EA8271-1E75-4A80-8F53-BAC7590B52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37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9F566B-9025-4AAC-B29D-49095640A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324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9F566B-9025-4AAC-B29D-49095640A5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91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A12BF-2877-47CA-B68C-F98A550FA9D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82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00AA4-4AE5-41ED-93F7-F05FE6302C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1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EA8271-1E75-4A80-8F53-BAC7590B52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80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E5A364-BE46-47C0-9507-06F1337D221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63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2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71B9A0-B9B0-4766-A231-2BD8D2BE8F1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63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17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4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4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4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4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4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4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4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4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4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4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4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4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4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4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4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4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4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4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4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4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4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4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4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4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4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4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4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4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D9F8-06FF-4973-8A7E-DB52DF0E7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24501-7C96-4E68-839E-3C87DCD55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673D-229B-4255-A7E9-43A72207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C8B73-E6DC-43A1-AB7E-B1C1B8817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0F7F6-BE16-4CFE-BA04-4B91A481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8AB6-CC2C-4E85-86EF-AF3EA4BA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F690B-1A14-4474-A251-F874950B9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8582E-651B-49FB-BA52-51B71364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B6B28-48DB-410F-A216-DA1CD449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98C4C-426A-41DD-A875-DF380E1D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080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9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25" indent="0">
              <a:buNone/>
              <a:defRPr sz="1800"/>
            </a:lvl2pPr>
            <a:lvl3pPr marL="913453" indent="0">
              <a:buNone/>
              <a:defRPr sz="1600"/>
            </a:lvl3pPr>
            <a:lvl4pPr marL="1370180" indent="0">
              <a:buNone/>
              <a:defRPr sz="1400"/>
            </a:lvl4pPr>
            <a:lvl5pPr marL="1826905" indent="0">
              <a:buNone/>
              <a:defRPr sz="1400"/>
            </a:lvl5pPr>
            <a:lvl6pPr marL="2283632" indent="0">
              <a:buNone/>
              <a:defRPr sz="1400"/>
            </a:lvl6pPr>
            <a:lvl7pPr marL="2740358" indent="0">
              <a:buNone/>
              <a:defRPr sz="1400"/>
            </a:lvl7pPr>
            <a:lvl8pPr marL="3197080" indent="0">
              <a:buNone/>
              <a:defRPr sz="1400"/>
            </a:lvl8pPr>
            <a:lvl9pPr marL="36538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18383-E840-418A-842C-C74F879B2B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919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951F7-9EF1-49A1-8F82-063AEBE9C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10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01856-DC7F-496B-9006-2C5F200866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2721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A287C-E4CF-4F04-B6FE-9163525483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659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1D263-606F-4B1E-B1C7-4C57675DDE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789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9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B5B0-986F-4462-912E-B6C1301022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253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25" indent="0">
              <a:buNone/>
              <a:defRPr sz="2800"/>
            </a:lvl2pPr>
            <a:lvl3pPr marL="913453" indent="0">
              <a:buNone/>
              <a:defRPr sz="2400"/>
            </a:lvl3pPr>
            <a:lvl4pPr marL="1370180" indent="0">
              <a:buNone/>
              <a:defRPr sz="2000"/>
            </a:lvl4pPr>
            <a:lvl5pPr marL="1826905" indent="0">
              <a:buNone/>
              <a:defRPr sz="2000"/>
            </a:lvl5pPr>
            <a:lvl6pPr marL="2283632" indent="0">
              <a:buNone/>
              <a:defRPr sz="2000"/>
            </a:lvl6pPr>
            <a:lvl7pPr marL="2740358" indent="0">
              <a:buNone/>
              <a:defRPr sz="2000"/>
            </a:lvl7pPr>
            <a:lvl8pPr marL="3197080" indent="0">
              <a:buNone/>
              <a:defRPr sz="2000"/>
            </a:lvl8pPr>
            <a:lvl9pPr marL="3653809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4DF13-EB70-4C76-A452-61B77A8EE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7060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87177-8DA8-4B22-95D4-5577BF7AC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086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32ACA-CE11-41A5-962D-C714236128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8718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90DD6-A7D4-4E89-9B2D-E9F3E84638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3BF0D-05CD-4B8D-83E3-11F7DAE1C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1DDA8-1A9B-477C-8A88-6BDC254E3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1518B-79BC-4B73-90F7-D41C0B93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C5D4F-F79B-463F-8F25-13D223C1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5066-2FCE-4686-87D2-DAC2EDD3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012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F88E8-437E-471B-9C12-CFB11B7DB3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1052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24891-60D7-4B3B-8179-E1FC222F6D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955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58245-F8E5-41D4-A25D-965747F1CE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1100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340F9-9B0C-48D4-890E-64917E5B52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6606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28994-27D5-494D-B7B5-3960C89516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2705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D0E57-F9F6-49C2-B5B5-07D2DD65AF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418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28050-D628-475D-932D-82CE78F6D0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576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02885-1965-4B04-A44B-3AE7325BA7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078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02D5C-3448-4395-A465-00C2FEECDC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8602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3A79B-58EF-4F5A-AC6A-BDCE9A08ED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20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D36DA07-09F9-414F-97C4-C2D8582000C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31060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C3E78E16-9912-40CE-B9C8-0541DF1F2A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2786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457200"/>
            <a:ext cx="10972800" cy="5410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BC983-E890-49EC-AA17-67A3B9FE81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26839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28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352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134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9815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2490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4420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407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95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CB97B99-735E-4A01-9D2E-31FC736B85A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72483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3633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6903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1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26314113-E7E8-4D92-8BA1-68C95F4427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31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24AD9B24-1F26-4541-8675-AF0DF252842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4271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6F63CF30-F77F-443C-854E-36A2F4FCB4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633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B6246E3-BD97-4017-BFAC-DDEF13E1142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325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7139A39-4D6B-45ED-A4E6-5AA47E6E4F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3069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E1BF719-CDC5-45AD-8069-CB6484CB5D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05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A391-DD30-4CE4-9BFB-16652568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0619-0FEA-4B07-BBCD-B6E5DFB98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CF10-BF34-4F7F-A5B5-BA69CAF6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D1F45-BD65-4CB6-AE2A-0D67C894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68A67-8822-4E61-AFC1-B223F6F2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48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60E687B1-32EC-4AE3-A48E-F40C684028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1574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A9EA898C-11BE-4F1C-8149-46F894C9A9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148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FEB1390-849D-40A8-9392-2D92501DE33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940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457200"/>
            <a:ext cx="10972800" cy="5410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BC983-E890-49EC-AA17-67A3B9FE81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55865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2CA0DE9-2CE1-4774-9F9C-BAFFD2CCB7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6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49842F4-58FE-42E3-8950-DE21A7345A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6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2A1CCA-88AE-4A36-8AE3-61586D790C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72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7DE1164-9530-4556-AB8C-E7F3A4E82D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473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23BC5D0-5902-42AA-9FEE-85E1470A5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08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A466B5F-AA5E-457A-98A4-5A3989545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7095-8DAF-4221-A436-2ABE7824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CFFEE-6303-4A0D-8517-3FF96A43F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03641-9135-4B2C-AFE1-359E67E1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76F24-C455-4F9C-8E7D-4CE11583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B035-0ECC-4C26-A89E-1DF7B6C4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9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6E1207A-764B-4914-8EA3-A852C8BC7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9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5F89B66-8879-4A18-AB33-1A0AF1ABD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828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E1F609-8C11-49E9-96EA-43AF4FD999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40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D708C6-85A6-4686-9481-8E4BDE77C6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84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09B21FD-F879-4D8A-8E20-5A95C5E1F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540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A1495AC-DA6A-4983-9F61-33B34768E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70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2629288-2674-4038-84EB-716B0EB711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76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3FAD156-8F96-4FAF-9B82-3B167BE3C3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104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90DD6-A7D4-4E89-9B2D-E9F3E84638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161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F88E8-437E-471B-9C12-CFB11B7DB3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1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136A-7CBE-40B2-8F33-5E2A2095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54EA-D087-42E4-A41A-6CEC378B9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B895A-4593-4C6E-AFBC-CEB56D384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D8C9-FFA2-4074-82D7-C7805A75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CEB84-E3FD-4020-BA04-9FD30351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1BC96-5352-454B-8748-EE4C456C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86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24891-60D7-4B3B-8179-E1FC222F6D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608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58245-F8E5-41D4-A25D-965747F1CE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35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340F9-9B0C-48D4-890E-64917E5B52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41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28994-27D5-494D-B7B5-3960C89516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537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D0E57-F9F6-49C2-B5B5-07D2DD65AF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324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28050-D628-475D-932D-82CE78F6D0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074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02885-1965-4B04-A44B-3AE7325BA7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116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02D5C-3448-4395-A465-00C2FEECDC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856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3A79B-58EF-4F5A-AC6A-BDCE9A08ED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110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C3E78E16-9912-40CE-B9C8-0541DF1F2A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5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9F9A-4DD9-4BD2-9A64-C2296DC7F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83039-18F2-445E-A271-E32EF7321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F6AE-3396-4E7B-832C-9AD504FF3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79057-F612-422F-99C0-D3A5B668D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E86F8-F5A1-443A-A89A-D6AA64E02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A10634-56A8-48BA-BC1F-96871D65B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D5B9A4-ADA9-451E-9D77-50A3013E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07188-6562-46BB-8C22-6B27007F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243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2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544" indent="0" algn="ctr">
              <a:buNone/>
              <a:defRPr/>
            </a:lvl2pPr>
            <a:lvl3pPr marL="685090" indent="0" algn="ctr">
              <a:buNone/>
              <a:defRPr/>
            </a:lvl3pPr>
            <a:lvl4pPr marL="1027635" indent="0" algn="ctr">
              <a:buNone/>
              <a:defRPr/>
            </a:lvl4pPr>
            <a:lvl5pPr marL="1370179" indent="0" algn="ctr">
              <a:buNone/>
              <a:defRPr/>
            </a:lvl5pPr>
            <a:lvl6pPr marL="1712724" indent="0" algn="ctr">
              <a:buNone/>
              <a:defRPr/>
            </a:lvl6pPr>
            <a:lvl7pPr marL="2055269" indent="0" algn="ctr">
              <a:buNone/>
              <a:defRPr/>
            </a:lvl7pPr>
            <a:lvl8pPr marL="2397810" indent="0" algn="ctr">
              <a:buNone/>
              <a:defRPr/>
            </a:lvl8pPr>
            <a:lvl9pPr marL="274035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1389A-923B-439E-9719-9D26D9CCB9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397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CCCC7-43F8-45B1-98F1-7B7F1932E6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45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1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544" indent="0">
              <a:buNone/>
              <a:defRPr sz="1350"/>
            </a:lvl2pPr>
            <a:lvl3pPr marL="685090" indent="0">
              <a:buNone/>
              <a:defRPr sz="1200"/>
            </a:lvl3pPr>
            <a:lvl4pPr marL="1027635" indent="0">
              <a:buNone/>
              <a:defRPr sz="1050"/>
            </a:lvl4pPr>
            <a:lvl5pPr marL="1370179" indent="0">
              <a:buNone/>
              <a:defRPr sz="1050"/>
            </a:lvl5pPr>
            <a:lvl6pPr marL="1712724" indent="0">
              <a:buNone/>
              <a:defRPr sz="1050"/>
            </a:lvl6pPr>
            <a:lvl7pPr marL="2055269" indent="0">
              <a:buNone/>
              <a:defRPr sz="1050"/>
            </a:lvl7pPr>
            <a:lvl8pPr marL="2397810" indent="0">
              <a:buNone/>
              <a:defRPr sz="1050"/>
            </a:lvl8pPr>
            <a:lvl9pPr marL="2740357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18383-E840-418A-842C-C74F879B2B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392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951F7-9EF1-49A1-8F82-063AEBE9C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45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544" indent="0">
              <a:buNone/>
              <a:defRPr sz="1500" b="1"/>
            </a:lvl2pPr>
            <a:lvl3pPr marL="685090" indent="0">
              <a:buNone/>
              <a:defRPr sz="1350" b="1"/>
            </a:lvl3pPr>
            <a:lvl4pPr marL="1027635" indent="0">
              <a:buNone/>
              <a:defRPr sz="1200" b="1"/>
            </a:lvl4pPr>
            <a:lvl5pPr marL="1370179" indent="0">
              <a:buNone/>
              <a:defRPr sz="1200" b="1"/>
            </a:lvl5pPr>
            <a:lvl6pPr marL="1712724" indent="0">
              <a:buNone/>
              <a:defRPr sz="1200" b="1"/>
            </a:lvl6pPr>
            <a:lvl7pPr marL="2055269" indent="0">
              <a:buNone/>
              <a:defRPr sz="1200" b="1"/>
            </a:lvl7pPr>
            <a:lvl8pPr marL="2397810" indent="0">
              <a:buNone/>
              <a:defRPr sz="1200" b="1"/>
            </a:lvl8pPr>
            <a:lvl9pPr marL="27403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544" indent="0">
              <a:buNone/>
              <a:defRPr sz="1500" b="1"/>
            </a:lvl2pPr>
            <a:lvl3pPr marL="685090" indent="0">
              <a:buNone/>
              <a:defRPr sz="1350" b="1"/>
            </a:lvl3pPr>
            <a:lvl4pPr marL="1027635" indent="0">
              <a:buNone/>
              <a:defRPr sz="1200" b="1"/>
            </a:lvl4pPr>
            <a:lvl5pPr marL="1370179" indent="0">
              <a:buNone/>
              <a:defRPr sz="1200" b="1"/>
            </a:lvl5pPr>
            <a:lvl6pPr marL="1712724" indent="0">
              <a:buNone/>
              <a:defRPr sz="1200" b="1"/>
            </a:lvl6pPr>
            <a:lvl7pPr marL="2055269" indent="0">
              <a:buNone/>
              <a:defRPr sz="1200" b="1"/>
            </a:lvl7pPr>
            <a:lvl8pPr marL="2397810" indent="0">
              <a:buNone/>
              <a:defRPr sz="1200" b="1"/>
            </a:lvl8pPr>
            <a:lvl9pPr marL="27403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01856-DC7F-496B-9006-2C5F200866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136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A287C-E4CF-4F04-B6FE-9163525483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11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1D263-606F-4B1E-B1C7-4C57675DDE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427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40" y="27306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544" indent="0">
              <a:buNone/>
              <a:defRPr sz="900"/>
            </a:lvl2pPr>
            <a:lvl3pPr marL="685090" indent="0">
              <a:buNone/>
              <a:defRPr sz="750"/>
            </a:lvl3pPr>
            <a:lvl4pPr marL="1027635" indent="0">
              <a:buNone/>
              <a:defRPr sz="675"/>
            </a:lvl4pPr>
            <a:lvl5pPr marL="1370179" indent="0">
              <a:buNone/>
              <a:defRPr sz="675"/>
            </a:lvl5pPr>
            <a:lvl6pPr marL="1712724" indent="0">
              <a:buNone/>
              <a:defRPr sz="675"/>
            </a:lvl6pPr>
            <a:lvl7pPr marL="2055269" indent="0">
              <a:buNone/>
              <a:defRPr sz="675"/>
            </a:lvl7pPr>
            <a:lvl8pPr marL="2397810" indent="0">
              <a:buNone/>
              <a:defRPr sz="675"/>
            </a:lvl8pPr>
            <a:lvl9pPr marL="27403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B5B0-986F-4462-912E-B6C1301022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323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544" indent="0">
              <a:buNone/>
              <a:defRPr sz="2100"/>
            </a:lvl2pPr>
            <a:lvl3pPr marL="685090" indent="0">
              <a:buNone/>
              <a:defRPr sz="1800"/>
            </a:lvl3pPr>
            <a:lvl4pPr marL="1027635" indent="0">
              <a:buNone/>
              <a:defRPr sz="1500"/>
            </a:lvl4pPr>
            <a:lvl5pPr marL="1370179" indent="0">
              <a:buNone/>
              <a:defRPr sz="1500"/>
            </a:lvl5pPr>
            <a:lvl6pPr marL="1712724" indent="0">
              <a:buNone/>
              <a:defRPr sz="1500"/>
            </a:lvl6pPr>
            <a:lvl7pPr marL="2055269" indent="0">
              <a:buNone/>
              <a:defRPr sz="1500"/>
            </a:lvl7pPr>
            <a:lvl8pPr marL="2397810" indent="0">
              <a:buNone/>
              <a:defRPr sz="1500"/>
            </a:lvl8pPr>
            <a:lvl9pPr marL="2740357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544" indent="0">
              <a:buNone/>
              <a:defRPr sz="900"/>
            </a:lvl2pPr>
            <a:lvl3pPr marL="685090" indent="0">
              <a:buNone/>
              <a:defRPr sz="750"/>
            </a:lvl3pPr>
            <a:lvl4pPr marL="1027635" indent="0">
              <a:buNone/>
              <a:defRPr sz="675"/>
            </a:lvl4pPr>
            <a:lvl5pPr marL="1370179" indent="0">
              <a:buNone/>
              <a:defRPr sz="675"/>
            </a:lvl5pPr>
            <a:lvl6pPr marL="1712724" indent="0">
              <a:buNone/>
              <a:defRPr sz="675"/>
            </a:lvl6pPr>
            <a:lvl7pPr marL="2055269" indent="0">
              <a:buNone/>
              <a:defRPr sz="675"/>
            </a:lvl7pPr>
            <a:lvl8pPr marL="2397810" indent="0">
              <a:buNone/>
              <a:defRPr sz="675"/>
            </a:lvl8pPr>
            <a:lvl9pPr marL="27403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4DF13-EB70-4C76-A452-61B77A8EE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807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87177-8DA8-4B22-95D4-5577BF7AC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7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56AF4-6B41-40B2-A26E-C284E7B3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98303-6F76-4691-A4CD-150373FC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F2457-DAE9-4D1F-BE87-BCB742F86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DA998-4326-43E2-9076-B6E0324F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7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32ACA-CE11-41A5-962D-C714236128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51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DCBA3-6A34-4EAD-99FF-47E9E0DDC6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65D4-41ED-4FF7-8EAC-2F32FA64D2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465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67FBE-D1DC-44BF-A896-DC9CA0B5A7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263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BBAD5-2649-4535-8790-360FBA6629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12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24704-ACA1-464E-8223-851BCD1AF8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64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5C9C3-5A33-4EA3-A3FF-D4C32417D5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827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984FC-7B4B-417F-8041-1B89A1BBEC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796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9DBF3-998F-48CA-8839-46BD5EB58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959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9A467-58B9-4505-A596-4EA50CD138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3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B1C31-CFA7-4779-8CD5-3CF146D2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77808-6406-4F8B-89E7-2E36A83E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5ACA6-9B62-4A69-BB49-7FDFC02F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960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1CA05-99E7-4C62-A827-8EF49EFBC2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732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1C870-904B-4B9C-BB8D-1A59799709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974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E3DAB3FF-076B-4D40-80AC-8BAC75EC90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17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DF597-A23F-481D-AB1A-251C9BF8C3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5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9CD7F-2F72-4552-94BA-F600791427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607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809B5-CF4F-4D4A-9D3B-3CBA97ACE1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250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33266-B615-4D8C-B058-39598B6D20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674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F6B10-FDC6-43C4-92E9-B66F62473D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966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34C01-923F-4C55-96AD-9879551E2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188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4749C-1709-48DE-9E58-D92F177A3D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2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11DB-89D9-4A40-9786-3A18077B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6B75D-788F-4F64-8F45-335704CBD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B4D8E-24E4-4CD9-B422-6CCC3E7B3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1DA4-78EB-4510-BA29-0E882DCD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96D16-EB64-4BDE-A20A-05AD29AA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D1E68-A7AF-4875-8DB7-5F3D653F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339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1E087-0C6B-441D-83AA-2C0493749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240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C95CE-4C24-45FF-8076-6B5CFCA321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901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D1831-9D98-4F66-835C-54E9ACC6F1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532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CE3-D886-4994-B5F4-5D0F6B46A3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480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732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559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A5142-4B92-47D6-BEC1-5F35BFCC01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902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B9BF4-411F-4206-8906-6D86169568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4603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DD1DC-830E-44FD-AAE1-F75E0B01F9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259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CEC20-432B-4E4C-BDFE-97F881DF16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8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100D-F48C-46DB-9EDF-8355B018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F4A78-96A2-47F0-A3EE-A326A4168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7C247-44A4-49F6-BC5F-22400B05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C5AA2-E071-4E30-8E7E-DD93A93D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E5B39-7A05-4C14-BDFF-F3FEB29B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1BE34-6A8A-40A0-BC9E-F1394592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318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DC5E9-9845-49E5-8248-2E9BE65F7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494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A435D-9BDF-4D63-8C84-157F601AA5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541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A0B8D54E-0229-453C-BF30-68CF99A66C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10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7B7F8DFB-4EA2-4157-A7D0-D02166F3B87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35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1814F16-6982-443D-98A4-902230C077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01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97231-D1EB-44F2-AFF1-1D19A1CF22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428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C8696-657B-49CA-9DC2-F407B1E1B6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114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8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38974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2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725" indent="0" algn="ctr">
              <a:buNone/>
              <a:defRPr/>
            </a:lvl2pPr>
            <a:lvl3pPr marL="913453" indent="0" algn="ctr">
              <a:buNone/>
              <a:defRPr/>
            </a:lvl3pPr>
            <a:lvl4pPr marL="1370180" indent="0" algn="ctr">
              <a:buNone/>
              <a:defRPr/>
            </a:lvl4pPr>
            <a:lvl5pPr marL="1826905" indent="0" algn="ctr">
              <a:buNone/>
              <a:defRPr/>
            </a:lvl5pPr>
            <a:lvl6pPr marL="2283632" indent="0" algn="ctr">
              <a:buNone/>
              <a:defRPr/>
            </a:lvl6pPr>
            <a:lvl7pPr marL="2740358" indent="0" algn="ctr">
              <a:buNone/>
              <a:defRPr/>
            </a:lvl7pPr>
            <a:lvl8pPr marL="3197080" indent="0" algn="ctr">
              <a:buNone/>
              <a:defRPr/>
            </a:lvl8pPr>
            <a:lvl9pPr marL="36538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1389A-923B-439E-9719-9D26D9CCB9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642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CCCC7-43F8-45B1-98F1-7B7F1932E6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tags" Target="../tags/tag235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tags" Target="../tags/tag234.xml"/><Relationship Id="rId2" Type="http://schemas.openxmlformats.org/officeDocument/2006/relationships/slideLayout" Target="../slideLayouts/slideLayout110.xml"/><Relationship Id="rId16" Type="http://schemas.openxmlformats.org/officeDocument/2006/relationships/tags" Target="../tags/tag233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tags" Target="../tags/tag232.xml"/><Relationship Id="rId10" Type="http://schemas.openxmlformats.org/officeDocument/2006/relationships/slideLayout" Target="../slideLayouts/slideLayout118.xml"/><Relationship Id="rId19" Type="http://schemas.openxmlformats.org/officeDocument/2006/relationships/tags" Target="../tags/tag236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9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ags" Target="../tags/tag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ags" Target="../tags/tag39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7" Type="http://schemas.openxmlformats.org/officeDocument/2006/relationships/tags" Target="../tags/tag43.xml"/><Relationship Id="rId2" Type="http://schemas.openxmlformats.org/officeDocument/2006/relationships/slideLayout" Target="../slideLayouts/slideLayout51.xml"/><Relationship Id="rId16" Type="http://schemas.openxmlformats.org/officeDocument/2006/relationships/tags" Target="../tags/tag42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ags" Target="../tags/tag41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ags" Target="../tags/tag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18" Type="http://schemas.openxmlformats.org/officeDocument/2006/relationships/tags" Target="../tags/tag81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tags" Target="../tags/tag80.xml"/><Relationship Id="rId2" Type="http://schemas.openxmlformats.org/officeDocument/2006/relationships/slideLayout" Target="../slideLayouts/slideLayout62.xml"/><Relationship Id="rId16" Type="http://schemas.openxmlformats.org/officeDocument/2006/relationships/tags" Target="../tags/tag7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tags" Target="../tags/tag78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ags" Target="../tags/tag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tags" Target="../tags/tag118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tags" Target="../tags/tag117.xml"/><Relationship Id="rId2" Type="http://schemas.openxmlformats.org/officeDocument/2006/relationships/slideLayout" Target="../slideLayouts/slideLayout74.xml"/><Relationship Id="rId16" Type="http://schemas.openxmlformats.org/officeDocument/2006/relationships/tags" Target="../tags/tag116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tags" Target="../tags/tag115.xml"/><Relationship Id="rId10" Type="http://schemas.openxmlformats.org/officeDocument/2006/relationships/slideLayout" Target="../slideLayouts/slideLayout82.xml"/><Relationship Id="rId19" Type="http://schemas.openxmlformats.org/officeDocument/2006/relationships/tags" Target="../tags/tag11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18" Type="http://schemas.openxmlformats.org/officeDocument/2006/relationships/tags" Target="../tags/tag157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tags" Target="../tags/tag156.xml"/><Relationship Id="rId2" Type="http://schemas.openxmlformats.org/officeDocument/2006/relationships/slideLayout" Target="../slideLayouts/slideLayout87.xml"/><Relationship Id="rId16" Type="http://schemas.openxmlformats.org/officeDocument/2006/relationships/tags" Target="../tags/tag15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tags" Target="../tags/tag154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tags" Target="../tags/tag15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ags" Target="../tags/tag194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9.xml"/><Relationship Id="rId17" Type="http://schemas.openxmlformats.org/officeDocument/2006/relationships/tags" Target="../tags/tag198.xml"/><Relationship Id="rId2" Type="http://schemas.openxmlformats.org/officeDocument/2006/relationships/slideLayout" Target="../slideLayouts/slideLayout99.xml"/><Relationship Id="rId16" Type="http://schemas.openxmlformats.org/officeDocument/2006/relationships/tags" Target="../tags/tag197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tags" Target="../tags/tag196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tags" Target="../tags/tag1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D400F-C37B-4D64-9349-0248E5C7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E5E54-29BE-4B30-8309-008253013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C8C3C-8248-4033-9A2B-0A5A8C496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1CFCC-D86E-45AA-BF74-349D0D69637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5E0E6-0E8A-4B25-82BD-1B6088373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CEDC1-D8B3-4AF2-9EF1-DC6101864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8E7DA0A-ABED-46A2-8D10-20DF964C64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6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4DEC6-DF73-44AE-9DF6-FA1B71DEA09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E2E61-440C-4B67-A355-425D62F9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/>
            </a:gs>
            <a:gs pos="100000">
              <a:srgbClr val="57686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r>
              <a:rPr lang="en-US" altLang="en-US"/>
              <a:t>Page </a:t>
            </a:r>
            <a:fld id="{49B74A79-7F0E-4EEB-9B45-83493820945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17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10333" y="6199188"/>
            <a:ext cx="148166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4ED7C9E-3135-4DCD-8665-8AD6ADE28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5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8E7DA0A-ABED-46A2-8D10-20DF964C64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7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  <a:alpha val="71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05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05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05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3F657690-D858-4546-831D-ADD5D2DD14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5pPr>
      <a:lvl6pPr marL="342544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6pPr>
      <a:lvl7pPr marL="68509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7pPr>
      <a:lvl8pPr marL="1027635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8pPr>
      <a:lvl9pPr marL="1370179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55985" indent="-25598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6022" indent="-213122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cs typeface="+mn-cs"/>
        </a:defRPr>
      </a:lvl2pPr>
      <a:lvl3pPr marL="856060" indent="-17026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cs typeface="+mn-cs"/>
        </a:defRPr>
      </a:lvl3pPr>
      <a:lvl4pPr marL="1197769" indent="-17026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540669" indent="-17026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5pPr>
      <a:lvl6pPr marL="1883996" indent="-17127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6542" indent="-17127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69086" indent="-17127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1631" indent="-17127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544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090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7635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0179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2724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5269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7810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0357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BADEEC0-F979-4249-8A4A-C6126D3924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C12BBB9-BD95-4291-8160-1F74DD34F1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5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DD8E01BA-A4A9-4529-BA2D-ACD7A76A1B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6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  <a:alpha val="71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3F657690-D858-4546-831D-ADD5D2DD14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2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672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34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018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690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7025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1995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68722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5448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2174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53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0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632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58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809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8.png"/><Relationship Id="rId7" Type="http://schemas.openxmlformats.org/officeDocument/2006/relationships/image" Target="../media/image3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341.png"/><Relationship Id="rId4" Type="http://schemas.openxmlformats.org/officeDocument/2006/relationships/image" Target="../media/image19.png"/><Relationship Id="rId9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NULL"/><Relationship Id="rId1" Type="http://schemas.openxmlformats.org/officeDocument/2006/relationships/slideLayout" Target="../slideLayouts/slideLayout10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#_msocom_1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file:///D:\My%20SugarSync\Itinerary\2018%201%20January%20to%20February%20visit%20Jinn-Liang%20Liu\_%20Talks\_anchor_1','_com_1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0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themeOverride" Target="../theme/themeOverrid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50.png"/><Relationship Id="rId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2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2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D688E05-CE90-4EEE-B0A1-F8777ECAAD0B}" type="slidenum"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1727201" y="2481264"/>
            <a:ext cx="9144000" cy="326243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0000"/>
                </a:solidFill>
                <a:latin typeface="Arial Black" panose="020B0A040201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Many thanks to </a:t>
            </a:r>
            <a:r>
              <a:rPr lang="en-US" sz="3200" b="1" dirty="0" err="1">
                <a:solidFill>
                  <a:srgbClr val="000000"/>
                </a:solidFill>
                <a:latin typeface="Arial Black" panose="020B0A040201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Weishi</a:t>
            </a:r>
            <a:r>
              <a:rPr lang="en-US" sz="3200" b="1" dirty="0">
                <a:solidFill>
                  <a:srgbClr val="000000"/>
                </a:solidFill>
                <a:latin typeface="Arial Black" panose="020B0A040201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3200" b="1" i="1" dirty="0">
                <a:solidFill>
                  <a:srgbClr val="000000"/>
                </a:solidFill>
                <a:latin typeface="Arial Black" panose="020B0A040201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For so many good things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3200" b="1" i="1">
                <a:solidFill>
                  <a:srgbClr val="000000"/>
                </a:solidFill>
                <a:latin typeface="Arial Black" panose="020B0A040201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For many years</a:t>
            </a:r>
            <a:endParaRPr lang="en-US" sz="16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Glad to be back in Lawrence in the (near) spring!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55" name="Group 3"/>
          <p:cNvGrpSpPr>
            <a:grpSpLocks/>
          </p:cNvGrpSpPr>
          <p:nvPr/>
        </p:nvGrpSpPr>
        <p:grpSpPr bwMode="auto">
          <a:xfrm>
            <a:off x="4386263" y="117476"/>
            <a:ext cx="3225800" cy="1920875"/>
            <a:chOff x="1803" y="74"/>
            <a:chExt cx="2032" cy="1210"/>
          </a:xfrm>
        </p:grpSpPr>
        <p:sp>
          <p:nvSpPr>
            <p:cNvPr id="2056" name="Oval 4"/>
            <p:cNvSpPr>
              <a:spLocks noChangeArrowheads="1"/>
            </p:cNvSpPr>
            <p:nvPr/>
          </p:nvSpPr>
          <p:spPr bwMode="auto">
            <a:xfrm>
              <a:off x="1803" y="74"/>
              <a:ext cx="2032" cy="1210"/>
            </a:xfrm>
            <a:prstGeom prst="ellipse">
              <a:avLst/>
            </a:prstGeom>
            <a:gradFill rotWithShape="1">
              <a:gsLst>
                <a:gs pos="0">
                  <a:srgbClr val="003366">
                    <a:alpha val="0"/>
                  </a:srgbClr>
                </a:gs>
                <a:gs pos="100000">
                  <a:srgbClr val="00182F"/>
                </a:gs>
              </a:gsLst>
              <a:path path="shape">
                <a:fillToRect l="50000" t="50000" r="50000" b="50000"/>
              </a:path>
            </a:gra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3300" y="353"/>
            <a:ext cx="37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02" name="Equation" r:id="rId4" imgW="596880" imgH="901440" progId="Equation.DSMT4">
                    <p:embed/>
                  </p:oleObj>
                </mc:Choice>
                <mc:Fallback>
                  <p:oleObj name="Equation" r:id="rId4" imgW="596880" imgH="901440" progId="Equation.DSMT4">
                    <p:embed/>
                    <p:pic>
                      <p:nvPicPr>
                        <p:cNvPr id="205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0" y="353"/>
                          <a:ext cx="376" cy="5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2528" y="269"/>
            <a:ext cx="960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03" name="Equation" r:id="rId6" imgW="927000" imgH="749160" progId="Equation.DSMT4">
                    <p:embed/>
                  </p:oleObj>
                </mc:Choice>
                <mc:Fallback>
                  <p:oleObj name="Equation" r:id="rId6" imgW="927000" imgH="749160" progId="Equation.DSMT4">
                    <p:embed/>
                    <p:pic>
                      <p:nvPicPr>
                        <p:cNvPr id="205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8" y="269"/>
                          <a:ext cx="960" cy="7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4"/>
            <p:cNvGraphicFramePr>
              <a:graphicFrameLocks noChangeAspect="1"/>
            </p:cNvGraphicFramePr>
            <p:nvPr/>
          </p:nvGraphicFramePr>
          <p:xfrm>
            <a:off x="2136" y="353"/>
            <a:ext cx="27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04" name="Equation" r:id="rId8" imgW="634680" imgH="1307880" progId="Equation.DSMT4">
                    <p:embed/>
                  </p:oleObj>
                </mc:Choice>
                <mc:Fallback>
                  <p:oleObj name="Equation" r:id="rId8" imgW="634680" imgH="1307880" progId="Equation.DSMT4">
                    <p:embed/>
                    <p:pic>
                      <p:nvPicPr>
                        <p:cNvPr id="20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6" y="353"/>
                          <a:ext cx="276" cy="5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17764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0452-8365-4873-A647-39856B159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665" y="1160892"/>
            <a:ext cx="10363200" cy="1470025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How do ions move through channels?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C6D6B-9813-4CD0-AE87-4FB7E52C6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200" y="2257425"/>
            <a:ext cx="8534400" cy="1752600"/>
          </a:xfrm>
        </p:spPr>
        <p:txBody>
          <a:bodyPr/>
          <a:lstStyle/>
          <a:p>
            <a:r>
              <a:rPr lang="en-US" sz="2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About 200 papers since 1986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r>
              <a:rPr lang="en-US" sz="3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Today, </a:t>
            </a:r>
          </a:p>
          <a:p>
            <a:r>
              <a:rPr lang="en-US" sz="3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How does Voltage tell a Channel to open?</a:t>
            </a:r>
          </a:p>
          <a:p>
            <a:r>
              <a:rPr lang="en-US" sz="2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One paper, so far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1EE2D-D53F-479E-8815-533D110E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71389A-923B-439E-9719-9D26D9CCB9E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8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58659-24B9-4AA5-A38A-423920D84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A43BE-D26A-4775-B27B-237CA5A2D061}"/>
              </a:ext>
            </a:extLst>
          </p:cNvPr>
          <p:cNvSpPr txBox="1"/>
          <p:nvPr/>
        </p:nvSpPr>
        <p:spPr>
          <a:xfrm>
            <a:off x="3415324" y="777631"/>
            <a:ext cx="5361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333399">
                    <a:lumMod val="75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Start with Voltage Sensor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EF95A3-15FD-4313-AD90-ACC58A1187F3}"/>
              </a:ext>
            </a:extLst>
          </p:cNvPr>
          <p:cNvGrpSpPr/>
          <p:nvPr/>
        </p:nvGrpSpPr>
        <p:grpSpPr>
          <a:xfrm>
            <a:off x="3679508" y="1803351"/>
            <a:ext cx="4460923" cy="3138882"/>
            <a:chOff x="2092277" y="2941487"/>
            <a:chExt cx="4460923" cy="31388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C66D74-E437-464E-859E-90C678A8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2277" y="2941487"/>
              <a:ext cx="4460923" cy="3138882"/>
            </a:xfrm>
            <a:prstGeom prst="rect">
              <a:avLst/>
            </a:prstGeom>
          </p:spPr>
        </p:pic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8A303DD4-8B2C-4B96-8007-F5E58CB0D7BE}"/>
                </a:ext>
              </a:extLst>
            </p:cNvPr>
            <p:cNvSpPr/>
            <p:nvPr/>
          </p:nvSpPr>
          <p:spPr>
            <a:xfrm rot="10800000">
              <a:off x="5180689" y="2981526"/>
              <a:ext cx="291829" cy="2825611"/>
            </a:xfrm>
            <a:prstGeom prst="upArrow">
              <a:avLst>
                <a:gd name="adj1" fmla="val 50000"/>
                <a:gd name="adj2" fmla="val 145652"/>
              </a:avLst>
            </a:prstGeom>
            <a:blipFill>
              <a:blip r:embed="rId3"/>
              <a:tile tx="0" ty="0" sx="100000" sy="100000" flip="none" algn="tl"/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04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693303-420C-4FEB-95D3-75C53B802493}"/>
              </a:ext>
            </a:extLst>
          </p:cNvPr>
          <p:cNvSpPr/>
          <p:nvPr/>
        </p:nvSpPr>
        <p:spPr bwMode="auto">
          <a:xfrm>
            <a:off x="3669187" y="2646818"/>
            <a:ext cx="1512413" cy="301622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A844B1-000C-4C8C-B90D-03743AB0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08" y="314325"/>
            <a:ext cx="10182225" cy="6229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09BE-B01A-4953-9D49-0AE3A6400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BCB97B99-735E-4A01-9D2E-31FC736B85A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BAE61-7938-458D-93A1-59ABE1834899}"/>
              </a:ext>
            </a:extLst>
          </p:cNvPr>
          <p:cNvCxnSpPr/>
          <p:nvPr/>
        </p:nvCxnSpPr>
        <p:spPr>
          <a:xfrm>
            <a:off x="2743200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13112F-5812-49D8-AA08-88AFEE2C040F}"/>
              </a:ext>
            </a:extLst>
          </p:cNvPr>
          <p:cNvCxnSpPr/>
          <p:nvPr/>
        </p:nvCxnSpPr>
        <p:spPr>
          <a:xfrm>
            <a:off x="3614057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607B10-00FC-4EEE-AB25-77A21271C2EA}"/>
              </a:ext>
            </a:extLst>
          </p:cNvPr>
          <p:cNvCxnSpPr>
            <a:cxnSpLocks/>
          </p:cNvCxnSpPr>
          <p:nvPr/>
        </p:nvCxnSpPr>
        <p:spPr>
          <a:xfrm>
            <a:off x="5181600" y="2797629"/>
            <a:ext cx="843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F65141-DD35-419A-A190-E62162EFEE60}"/>
              </a:ext>
            </a:extLst>
          </p:cNvPr>
          <p:cNvCxnSpPr>
            <a:cxnSpLocks/>
          </p:cNvCxnSpPr>
          <p:nvPr/>
        </p:nvCxnSpPr>
        <p:spPr>
          <a:xfrm>
            <a:off x="5998029" y="2797629"/>
            <a:ext cx="212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39940-C9CA-4EAF-8F2D-BEDEEE68EC05}"/>
              </a:ext>
            </a:extLst>
          </p:cNvPr>
          <p:cNvCxnSpPr>
            <a:cxnSpLocks/>
          </p:cNvCxnSpPr>
          <p:nvPr/>
        </p:nvCxnSpPr>
        <p:spPr>
          <a:xfrm>
            <a:off x="7287986" y="2797629"/>
            <a:ext cx="2558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509320-CEA1-4F0B-97D8-673B62492604}"/>
              </a:ext>
            </a:extLst>
          </p:cNvPr>
          <p:cNvCxnSpPr>
            <a:cxnSpLocks/>
          </p:cNvCxnSpPr>
          <p:nvPr/>
        </p:nvCxnSpPr>
        <p:spPr>
          <a:xfrm>
            <a:off x="8275864" y="2797629"/>
            <a:ext cx="1660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D58219-B7CF-4275-9055-DA8D09C7400B}"/>
              </a:ext>
            </a:extLst>
          </p:cNvPr>
          <p:cNvCxnSpPr>
            <a:cxnSpLocks/>
          </p:cNvCxnSpPr>
          <p:nvPr/>
        </p:nvCxnSpPr>
        <p:spPr>
          <a:xfrm>
            <a:off x="9552214" y="2811237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C4311D-CB0E-4813-8E00-688668AF9E3E}"/>
              </a:ext>
            </a:extLst>
          </p:cNvPr>
          <p:cNvCxnSpPr>
            <a:cxnSpLocks/>
          </p:cNvCxnSpPr>
          <p:nvPr/>
        </p:nvCxnSpPr>
        <p:spPr>
          <a:xfrm>
            <a:off x="9386206" y="4593772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8EB19E-C3C7-45A4-93B7-4378F3ACC876}"/>
              </a:ext>
            </a:extLst>
          </p:cNvPr>
          <p:cNvCxnSpPr>
            <a:cxnSpLocks/>
          </p:cNvCxnSpPr>
          <p:nvPr/>
        </p:nvCxnSpPr>
        <p:spPr>
          <a:xfrm>
            <a:off x="5998029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EE2371-C6F3-4454-9630-AFE6D094BA37}"/>
              </a:ext>
            </a:extLst>
          </p:cNvPr>
          <p:cNvCxnSpPr>
            <a:cxnSpLocks/>
          </p:cNvCxnSpPr>
          <p:nvPr/>
        </p:nvCxnSpPr>
        <p:spPr>
          <a:xfrm>
            <a:off x="7206344" y="4610100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8171E2-D482-412F-BDCD-4A761CC17E4E}"/>
              </a:ext>
            </a:extLst>
          </p:cNvPr>
          <p:cNvCxnSpPr>
            <a:cxnSpLocks/>
          </p:cNvCxnSpPr>
          <p:nvPr/>
        </p:nvCxnSpPr>
        <p:spPr>
          <a:xfrm>
            <a:off x="8247290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6168B1-FAA5-4296-8456-CF19FB76D8B3}"/>
              </a:ext>
            </a:extLst>
          </p:cNvPr>
          <p:cNvCxnSpPr>
            <a:cxnSpLocks/>
          </p:cNvCxnSpPr>
          <p:nvPr/>
        </p:nvCxnSpPr>
        <p:spPr>
          <a:xfrm>
            <a:off x="4928507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C1FF0A-6673-47CD-AB64-9F0C2C4A5057}"/>
              </a:ext>
            </a:extLst>
          </p:cNvPr>
          <p:cNvCxnSpPr>
            <a:cxnSpLocks/>
          </p:cNvCxnSpPr>
          <p:nvPr/>
        </p:nvCxnSpPr>
        <p:spPr>
          <a:xfrm>
            <a:off x="3563033" y="4607379"/>
            <a:ext cx="268738" cy="27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F25389-6617-4786-B09B-6DF075252847}"/>
              </a:ext>
            </a:extLst>
          </p:cNvPr>
          <p:cNvCxnSpPr>
            <a:cxnSpLocks/>
          </p:cNvCxnSpPr>
          <p:nvPr/>
        </p:nvCxnSpPr>
        <p:spPr>
          <a:xfrm>
            <a:off x="2533650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7D39A0-5558-4323-B5E7-D77D437B3B28}"/>
              </a:ext>
            </a:extLst>
          </p:cNvPr>
          <p:cNvSpPr/>
          <p:nvPr/>
        </p:nvSpPr>
        <p:spPr bwMode="auto">
          <a:xfrm>
            <a:off x="2071991" y="812260"/>
            <a:ext cx="744166" cy="286964"/>
          </a:xfrm>
          <a:prstGeom prst="round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D37C0B-4128-497B-A7EA-3E4A904E8B8C}"/>
              </a:ext>
            </a:extLst>
          </p:cNvPr>
          <p:cNvSpPr/>
          <p:nvPr/>
        </p:nvSpPr>
        <p:spPr bwMode="auto">
          <a:xfrm>
            <a:off x="569068" y="661481"/>
            <a:ext cx="841443" cy="359923"/>
          </a:xfrm>
          <a:prstGeom prst="round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 useBgFill="1">
        <p:nvSpPr>
          <p:cNvPr id="22" name="TextBox 21">
            <a:extLst>
              <a:ext uri="{FF2B5EF4-FFF2-40B4-BE49-F238E27FC236}">
                <a16:creationId xmlns:a16="http://schemas.microsoft.com/office/drawing/2014/main" id="{5E97215B-DF94-4E2D-A881-DFABEB44612A}"/>
              </a:ext>
            </a:extLst>
          </p:cNvPr>
          <p:cNvSpPr txBox="1"/>
          <p:nvPr/>
        </p:nvSpPr>
        <p:spPr>
          <a:xfrm>
            <a:off x="2428674" y="350759"/>
            <a:ext cx="876261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Nerve Signaling 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1600" b="1" dirty="0">
                <a:latin typeface="Arial Black" panose="020B0A04020102020204" pitchFamily="34" charset="0"/>
              </a:rPr>
              <a:t>is a 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3200" dirty="0">
                <a:latin typeface="Arial Black" panose="020B0A04020102020204" pitchFamily="34" charset="0"/>
              </a:rPr>
              <a:t>Hierarchy of Devices</a:t>
            </a:r>
          </a:p>
        </p:txBody>
      </p:sp>
    </p:spTree>
    <p:extLst>
      <p:ext uri="{BB962C8B-B14F-4D97-AF65-F5344CB8AC3E}">
        <p14:creationId xmlns:p14="http://schemas.microsoft.com/office/powerpoint/2010/main" val="58846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81" y="-98558"/>
            <a:ext cx="12562694" cy="70805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270302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alibri"/>
              </a:rPr>
              <a:t>Extracellular View of voltage sensor (active-relaxed state) reveals no open passage for 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arginines</a:t>
            </a:r>
            <a:endParaRPr lang="en-US" sz="28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126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949031" y="1219201"/>
            <a:ext cx="4048540" cy="4595183"/>
            <a:chOff x="122179" y="273884"/>
            <a:chExt cx="2898593" cy="33248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82" t="9827" r="12594" b="11041"/>
            <a:stretch/>
          </p:blipFill>
          <p:spPr>
            <a:xfrm>
              <a:off x="437602" y="424266"/>
              <a:ext cx="2583170" cy="28942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44171" y="3398304"/>
              <a:ext cx="345683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A619"/>
                  </a:solidFill>
                  <a:latin typeface="Arial" pitchFamily="34" charset="0"/>
                  <a:cs typeface="Arial" pitchFamily="34" charset="0"/>
                </a:rPr>
                <a:t>I287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2179" y="1782102"/>
              <a:ext cx="388148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5B7FF"/>
                  </a:solidFill>
                  <a:latin typeface="Arial" pitchFamily="34" charset="0"/>
                  <a:cs typeface="Arial" pitchFamily="34" charset="0"/>
                </a:rPr>
                <a:t>S240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2179" y="1136801"/>
              <a:ext cx="382409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B20DE6"/>
                  </a:solidFill>
                  <a:latin typeface="Arial" pitchFamily="34" charset="0"/>
                  <a:cs typeface="Arial" pitchFamily="34" charset="0"/>
                </a:rPr>
                <a:t>F244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2179" y="2165064"/>
              <a:ext cx="345683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A619"/>
                  </a:solidFill>
                  <a:latin typeface="Arial" pitchFamily="34" charset="0"/>
                  <a:cs typeface="Arial" pitchFamily="34" charset="0"/>
                </a:rPr>
                <a:t>I237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2179" y="1572337"/>
              <a:ext cx="345683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A619"/>
                  </a:solidFill>
                  <a:latin typeface="Arial" pitchFamily="34" charset="0"/>
                  <a:cs typeface="Arial" pitchFamily="34" charset="0"/>
                </a:rPr>
                <a:t>I241</a:t>
              </a:r>
            </a:p>
          </p:txBody>
        </p:sp>
        <p:cxnSp>
          <p:nvCxnSpPr>
            <p:cNvPr id="12" name="Straight Arrow Connector 11"/>
            <p:cNvCxnSpPr>
              <a:cxnSpLocks noChangeAspect="1"/>
            </p:cNvCxnSpPr>
            <p:nvPr/>
          </p:nvCxnSpPr>
          <p:spPr>
            <a:xfrm flipV="1">
              <a:off x="1218793" y="2535934"/>
              <a:ext cx="129525" cy="890299"/>
            </a:xfrm>
            <a:prstGeom prst="straightConnector1">
              <a:avLst/>
            </a:prstGeom>
            <a:ln w="19050">
              <a:solidFill>
                <a:srgbClr val="05B7FF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551310" y="568040"/>
              <a:ext cx="272231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67312" y="1114640"/>
              <a:ext cx="272231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52243" y="611110"/>
              <a:ext cx="272231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01371" y="1730482"/>
              <a:ext cx="272231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R4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10300" y="2313185"/>
              <a:ext cx="384048" cy="0"/>
            </a:xfrm>
            <a:prstGeom prst="straightConnector1">
              <a:avLst/>
            </a:prstGeom>
            <a:ln w="19050">
              <a:solidFill>
                <a:srgbClr val="00A619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392433" y="3398304"/>
              <a:ext cx="382409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B20DE6"/>
                  </a:solidFill>
                  <a:latin typeface="Arial" pitchFamily="34" charset="0"/>
                  <a:cs typeface="Arial" pitchFamily="34" charset="0"/>
                </a:rPr>
                <a:t>F290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7763" y="3398304"/>
              <a:ext cx="393886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5B7FF"/>
                  </a:solidFill>
                  <a:latin typeface="Arial" pitchFamily="34" charset="0"/>
                  <a:cs typeface="Arial" pitchFamily="34" charset="0"/>
                </a:rPr>
                <a:t>C286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2179" y="2393915"/>
              <a:ext cx="388148" cy="20042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59E00"/>
                  </a:solidFill>
                  <a:latin typeface="Arial" pitchFamily="34" charset="0"/>
                  <a:cs typeface="Arial" pitchFamily="34" charset="0"/>
                </a:rPr>
                <a:t>V236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15647" y="1714319"/>
              <a:ext cx="329184" cy="0"/>
            </a:xfrm>
            <a:prstGeom prst="straightConnector1">
              <a:avLst/>
            </a:prstGeom>
            <a:ln w="19050">
              <a:solidFill>
                <a:srgbClr val="00A619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82109" y="1924083"/>
              <a:ext cx="246888" cy="0"/>
            </a:xfrm>
            <a:prstGeom prst="straightConnector1">
              <a:avLst/>
            </a:prstGeom>
            <a:ln w="19050">
              <a:solidFill>
                <a:srgbClr val="05B7FF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 noChangeAspect="1"/>
            </p:cNvCxnSpPr>
            <p:nvPr/>
          </p:nvCxnSpPr>
          <p:spPr>
            <a:xfrm flipH="1" flipV="1">
              <a:off x="1624807" y="2951087"/>
              <a:ext cx="1353" cy="465597"/>
            </a:xfrm>
            <a:prstGeom prst="straightConnector1">
              <a:avLst/>
            </a:prstGeom>
            <a:ln w="19050">
              <a:solidFill>
                <a:srgbClr val="B20DE6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79199" y="1287489"/>
              <a:ext cx="347472" cy="0"/>
            </a:xfrm>
            <a:prstGeom prst="straightConnector1">
              <a:avLst/>
            </a:prstGeom>
            <a:ln w="19050">
              <a:solidFill>
                <a:srgbClr val="B20DE6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83357" y="2534279"/>
              <a:ext cx="137160" cy="1"/>
            </a:xfrm>
            <a:prstGeom prst="straightConnector1">
              <a:avLst/>
            </a:prstGeom>
            <a:ln w="19050">
              <a:solidFill>
                <a:srgbClr val="F59E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21300000" flipV="1">
              <a:off x="2115843" y="2273720"/>
              <a:ext cx="512064" cy="0"/>
            </a:xfrm>
            <a:prstGeom prst="straightConnector1">
              <a:avLst/>
            </a:prstGeom>
            <a:ln w="19050">
              <a:solidFill>
                <a:srgbClr val="00A619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cxnSpLocks noChangeAspect="1"/>
            </p:cNvCxnSpPr>
            <p:nvPr/>
          </p:nvCxnSpPr>
          <p:spPr>
            <a:xfrm rot="10800000">
              <a:off x="1833512" y="2699531"/>
              <a:ext cx="355979" cy="711953"/>
            </a:xfrm>
            <a:prstGeom prst="straightConnector1">
              <a:avLst/>
            </a:prstGeom>
            <a:ln w="19050">
              <a:solidFill>
                <a:srgbClr val="00A619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21300000" flipV="1">
              <a:off x="2060092" y="1994389"/>
              <a:ext cx="502920" cy="0"/>
            </a:xfrm>
            <a:prstGeom prst="straightConnector1">
              <a:avLst/>
            </a:prstGeom>
            <a:ln w="19050">
              <a:solidFill>
                <a:srgbClr val="6B52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51145" y="470183"/>
              <a:ext cx="334206" cy="267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6350">
                    <a:solidFill>
                      <a:prstClr val="black"/>
                    </a:solidFill>
                  </a:ln>
                  <a:solidFill>
                    <a:prstClr val="white">
                      <a:lumMod val="65000"/>
                    </a:prstClr>
                  </a:solidFill>
                  <a:latin typeface="Arial" pitchFamily="34" charset="0"/>
                  <a:cs typeface="Arial" pitchFamily="34" charset="0"/>
                </a:rPr>
                <a:t>S1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21437" y="3055846"/>
              <a:ext cx="334206" cy="267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6350">
                    <a:solidFill>
                      <a:prstClr val="black"/>
                    </a:solidFill>
                  </a:ln>
                  <a:solidFill>
                    <a:srgbClr val="CCCC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93579" y="2984431"/>
              <a:ext cx="334206" cy="267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6350">
                    <a:solidFill>
                      <a:prstClr val="black"/>
                    </a:solidFill>
                  </a:ln>
                  <a:solidFill>
                    <a:srgbClr val="CC4C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65953" y="2100666"/>
              <a:ext cx="345683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A619"/>
                  </a:solidFill>
                  <a:latin typeface="Arial" pitchFamily="34" charset="0"/>
                  <a:cs typeface="Arial" pitchFamily="34" charset="0"/>
                </a:rPr>
                <a:t>I320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1802" y="1820713"/>
              <a:ext cx="393886" cy="20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6B5200"/>
                  </a:solidFill>
                  <a:latin typeface="Arial" pitchFamily="34" charset="0"/>
                  <a:cs typeface="Arial" pitchFamily="34" charset="0"/>
                </a:rPr>
                <a:t>A319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39176" y="273884"/>
              <a:ext cx="334206" cy="267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6350">
                    <a:solidFill>
                      <a:prstClr val="black"/>
                    </a:solidFill>
                  </a:ln>
                  <a:solidFill>
                    <a:srgbClr val="7E7EC4"/>
                  </a:solidFill>
                  <a:latin typeface="Arial" pitchFamily="34" charset="0"/>
                  <a:cs typeface="Arial" pitchFamily="34" charset="0"/>
                </a:rPr>
                <a:t>S4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7234125" y="2395351"/>
            <a:ext cx="91440" cy="1316736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14978" y="2395351"/>
            <a:ext cx="91440" cy="1508760"/>
          </a:xfrm>
          <a:prstGeom prst="rect">
            <a:avLst/>
          </a:prstGeom>
          <a:solidFill>
            <a:srgbClr val="05B7FF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617544" y="2395351"/>
            <a:ext cx="91440" cy="1499616"/>
          </a:xfrm>
          <a:prstGeom prst="rect">
            <a:avLst/>
          </a:prstGeom>
          <a:solidFill>
            <a:srgbClr val="05B7FF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94954" y="2395351"/>
            <a:ext cx="91440" cy="1682496"/>
          </a:xfrm>
          <a:prstGeom prst="rect">
            <a:avLst/>
          </a:prstGeom>
          <a:solidFill>
            <a:srgbClr val="B20DE6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815069" y="2395351"/>
            <a:ext cx="100584" cy="1499616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879488" y="3136609"/>
            <a:ext cx="91440" cy="182880"/>
          </a:xfrm>
          <a:prstGeom prst="rect">
            <a:avLst/>
          </a:prstGeom>
          <a:solidFill>
            <a:srgbClr val="B20DE6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722992" y="2395351"/>
            <a:ext cx="91440" cy="1499616"/>
          </a:xfrm>
          <a:prstGeom prst="rect">
            <a:avLst/>
          </a:prstGeom>
          <a:solidFill>
            <a:srgbClr val="6B5200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722992" y="4093896"/>
            <a:ext cx="91440" cy="182880"/>
          </a:xfrm>
          <a:prstGeom prst="rect">
            <a:avLst/>
          </a:prstGeom>
          <a:solidFill>
            <a:srgbClr val="6B5200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03216" y="2395351"/>
            <a:ext cx="100584" cy="548640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603216" y="3136608"/>
            <a:ext cx="100584" cy="182880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14978" y="4099485"/>
            <a:ext cx="91440" cy="182880"/>
          </a:xfrm>
          <a:prstGeom prst="rect">
            <a:avLst/>
          </a:prstGeom>
          <a:solidFill>
            <a:srgbClr val="05B7FF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711083" y="2395351"/>
            <a:ext cx="100584" cy="740664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711083" y="3519280"/>
            <a:ext cx="100584" cy="374904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39604" y="2395351"/>
            <a:ext cx="91440" cy="557784"/>
          </a:xfrm>
          <a:prstGeom prst="rect">
            <a:avLst/>
          </a:prstGeom>
          <a:solidFill>
            <a:srgbClr val="F59E00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879488" y="2395351"/>
            <a:ext cx="91440" cy="557784"/>
          </a:xfrm>
          <a:prstGeom prst="rect">
            <a:avLst/>
          </a:prstGeom>
          <a:solidFill>
            <a:srgbClr val="B20DE6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03216" y="4481523"/>
            <a:ext cx="100584" cy="758952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34125" y="4291202"/>
            <a:ext cx="91440" cy="950976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994954" y="4662417"/>
            <a:ext cx="91440" cy="758952"/>
          </a:xfrm>
          <a:prstGeom prst="rect">
            <a:avLst/>
          </a:prstGeom>
          <a:solidFill>
            <a:srgbClr val="B20DE6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815069" y="4474896"/>
            <a:ext cx="100584" cy="182880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Text Box 55"/>
          <p:cNvSpPr txBox="1">
            <a:spLocks noChangeArrowheads="1"/>
          </p:cNvSpPr>
          <p:nvPr/>
        </p:nvSpPr>
        <p:spPr bwMode="auto">
          <a:xfrm>
            <a:off x="7478527" y="1612748"/>
            <a:ext cx="3577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S1</a:t>
            </a:r>
          </a:p>
        </p:txBody>
      </p:sp>
      <p:sp>
        <p:nvSpPr>
          <p:cNvPr id="55" name="Text Box 56"/>
          <p:cNvSpPr txBox="1">
            <a:spLocks noChangeArrowheads="1"/>
          </p:cNvSpPr>
          <p:nvPr/>
        </p:nvSpPr>
        <p:spPr bwMode="auto">
          <a:xfrm>
            <a:off x="8632515" y="1612748"/>
            <a:ext cx="3577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S2</a:t>
            </a:r>
          </a:p>
        </p:txBody>
      </p:sp>
      <p:sp>
        <p:nvSpPr>
          <p:cNvPr id="56" name="Text Box 57"/>
          <p:cNvSpPr txBox="1">
            <a:spLocks noChangeArrowheads="1"/>
          </p:cNvSpPr>
          <p:nvPr/>
        </p:nvSpPr>
        <p:spPr bwMode="auto">
          <a:xfrm>
            <a:off x="9547011" y="1612748"/>
            <a:ext cx="3577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S3</a:t>
            </a:r>
          </a:p>
        </p:txBody>
      </p:sp>
      <p:sp>
        <p:nvSpPr>
          <p:cNvPr id="57" name="Text Box 62"/>
          <p:cNvSpPr txBox="1">
            <a:spLocks noChangeArrowheads="1"/>
          </p:cNvSpPr>
          <p:nvPr/>
        </p:nvSpPr>
        <p:spPr bwMode="auto">
          <a:xfrm>
            <a:off x="6797189" y="2130112"/>
            <a:ext cx="53732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F59E00"/>
                </a:solidFill>
                <a:latin typeface="Calibri"/>
              </a:rPr>
              <a:t>V236</a:t>
            </a:r>
          </a:p>
        </p:txBody>
      </p:sp>
      <p:sp>
        <p:nvSpPr>
          <p:cNvPr id="58" name="Text Box 63"/>
          <p:cNvSpPr txBox="1">
            <a:spLocks noChangeArrowheads="1"/>
          </p:cNvSpPr>
          <p:nvPr/>
        </p:nvSpPr>
        <p:spPr bwMode="auto">
          <a:xfrm>
            <a:off x="6945054" y="1977667"/>
            <a:ext cx="484428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00A619"/>
                </a:solidFill>
                <a:latin typeface="Calibri"/>
              </a:rPr>
              <a:t>I237</a:t>
            </a:r>
          </a:p>
        </p:txBody>
      </p:sp>
      <p:sp>
        <p:nvSpPr>
          <p:cNvPr id="59" name="Text Box 64"/>
          <p:cNvSpPr txBox="1">
            <a:spLocks noChangeArrowheads="1"/>
          </p:cNvSpPr>
          <p:nvPr/>
        </p:nvSpPr>
        <p:spPr bwMode="auto">
          <a:xfrm>
            <a:off x="7263181" y="1844283"/>
            <a:ext cx="51809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05B7FF"/>
                </a:solidFill>
                <a:latin typeface="Calibri"/>
              </a:rPr>
              <a:t>S240</a:t>
            </a:r>
          </a:p>
        </p:txBody>
      </p:sp>
      <p:sp>
        <p:nvSpPr>
          <p:cNvPr id="60" name="Text Box 65"/>
          <p:cNvSpPr txBox="1">
            <a:spLocks noChangeArrowheads="1"/>
          </p:cNvSpPr>
          <p:nvPr/>
        </p:nvSpPr>
        <p:spPr bwMode="auto">
          <a:xfrm>
            <a:off x="7521377" y="1977667"/>
            <a:ext cx="484428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00A619"/>
                </a:solidFill>
                <a:latin typeface="Calibri"/>
              </a:rPr>
              <a:t>I241</a:t>
            </a: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7704465" y="2130112"/>
            <a:ext cx="516488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B20DE6"/>
                </a:solidFill>
                <a:latin typeface="Calibri"/>
              </a:rPr>
              <a:t>F244</a:t>
            </a:r>
          </a:p>
        </p:txBody>
      </p:sp>
      <p:sp>
        <p:nvSpPr>
          <p:cNvPr id="62" name="Text Box 67"/>
          <p:cNvSpPr txBox="1">
            <a:spLocks noChangeArrowheads="1"/>
          </p:cNvSpPr>
          <p:nvPr/>
        </p:nvSpPr>
        <p:spPr bwMode="auto">
          <a:xfrm>
            <a:off x="8263353" y="2130112"/>
            <a:ext cx="527709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05B7FF"/>
                </a:solidFill>
                <a:latin typeface="Calibri"/>
              </a:rPr>
              <a:t>C286</a:t>
            </a:r>
          </a:p>
        </p:txBody>
      </p:sp>
      <p:sp>
        <p:nvSpPr>
          <p:cNvPr id="63" name="Text Box 68"/>
          <p:cNvSpPr txBox="1">
            <a:spLocks noChangeArrowheads="1"/>
          </p:cNvSpPr>
          <p:nvPr/>
        </p:nvSpPr>
        <p:spPr bwMode="auto">
          <a:xfrm>
            <a:off x="8557616" y="1977667"/>
            <a:ext cx="484428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00A619"/>
                </a:solidFill>
                <a:latin typeface="Calibri"/>
              </a:rPr>
              <a:t>I287</a:t>
            </a:r>
          </a:p>
        </p:txBody>
      </p:sp>
      <p:sp>
        <p:nvSpPr>
          <p:cNvPr id="64" name="Text Box 69"/>
          <p:cNvSpPr txBox="1">
            <a:spLocks noChangeArrowheads="1"/>
          </p:cNvSpPr>
          <p:nvPr/>
        </p:nvSpPr>
        <p:spPr bwMode="auto">
          <a:xfrm>
            <a:off x="8873832" y="2130112"/>
            <a:ext cx="516488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B20DE6"/>
                </a:solidFill>
                <a:latin typeface="Calibri"/>
              </a:rPr>
              <a:t>F290</a:t>
            </a:r>
          </a:p>
        </p:txBody>
      </p:sp>
      <p:sp>
        <p:nvSpPr>
          <p:cNvPr id="65" name="Text Box 70"/>
          <p:cNvSpPr txBox="1">
            <a:spLocks noChangeArrowheads="1"/>
          </p:cNvSpPr>
          <p:nvPr/>
        </p:nvSpPr>
        <p:spPr bwMode="auto">
          <a:xfrm>
            <a:off x="9364909" y="2130112"/>
            <a:ext cx="54053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6B5200"/>
                </a:solidFill>
                <a:latin typeface="Calibri"/>
              </a:rPr>
              <a:t>A319</a:t>
            </a:r>
          </a:p>
        </p:txBody>
      </p:sp>
      <p:sp>
        <p:nvSpPr>
          <p:cNvPr id="66" name="Text Box 71"/>
          <p:cNvSpPr txBox="1">
            <a:spLocks noChangeArrowheads="1"/>
          </p:cNvSpPr>
          <p:nvPr/>
        </p:nvSpPr>
        <p:spPr bwMode="auto">
          <a:xfrm>
            <a:off x="9577761" y="1977667"/>
            <a:ext cx="484428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00A619"/>
                </a:solidFill>
                <a:latin typeface="Calibri"/>
              </a:rPr>
              <a:t>I320</a:t>
            </a:r>
          </a:p>
        </p:txBody>
      </p:sp>
      <p:sp>
        <p:nvSpPr>
          <p:cNvPr id="67" name="Line 61"/>
          <p:cNvSpPr>
            <a:spLocks noChangeShapeType="1"/>
          </p:cNvSpPr>
          <p:nvPr/>
        </p:nvSpPr>
        <p:spPr bwMode="auto">
          <a:xfrm flipV="1">
            <a:off x="7641784" y="2207077"/>
            <a:ext cx="0" cy="1828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Line 74"/>
          <p:cNvSpPr>
            <a:spLocks noChangeShapeType="1"/>
          </p:cNvSpPr>
          <p:nvPr/>
        </p:nvSpPr>
        <p:spPr bwMode="auto">
          <a:xfrm>
            <a:off x="7554712" y="2060594"/>
            <a:ext cx="0" cy="3291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Line 78"/>
          <p:cNvSpPr>
            <a:spLocks noChangeShapeType="1"/>
          </p:cNvSpPr>
          <p:nvPr/>
        </p:nvSpPr>
        <p:spPr bwMode="auto">
          <a:xfrm>
            <a:off x="7914371" y="2341672"/>
            <a:ext cx="0" cy="457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Line 83"/>
          <p:cNvSpPr>
            <a:spLocks noChangeShapeType="1"/>
          </p:cNvSpPr>
          <p:nvPr/>
        </p:nvSpPr>
        <p:spPr bwMode="auto">
          <a:xfrm>
            <a:off x="8740006" y="2204691"/>
            <a:ext cx="0" cy="1828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Line 84"/>
          <p:cNvSpPr>
            <a:spLocks noChangeShapeType="1"/>
          </p:cNvSpPr>
          <p:nvPr/>
        </p:nvSpPr>
        <p:spPr bwMode="auto">
          <a:xfrm>
            <a:off x="9018066" y="2341672"/>
            <a:ext cx="0" cy="457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Line 87"/>
          <p:cNvSpPr>
            <a:spLocks noChangeShapeType="1"/>
          </p:cNvSpPr>
          <p:nvPr/>
        </p:nvSpPr>
        <p:spPr bwMode="auto">
          <a:xfrm>
            <a:off x="9844297" y="2204691"/>
            <a:ext cx="0" cy="1828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Can 72"/>
          <p:cNvSpPr/>
          <p:nvPr/>
        </p:nvSpPr>
        <p:spPr>
          <a:xfrm rot="5400000">
            <a:off x="9641299" y="1458792"/>
            <a:ext cx="201168" cy="621792"/>
          </a:xfrm>
          <a:prstGeom prst="can">
            <a:avLst>
              <a:gd name="adj" fmla="val 7432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Can 73"/>
          <p:cNvSpPr/>
          <p:nvPr/>
        </p:nvSpPr>
        <p:spPr>
          <a:xfrm rot="5400000">
            <a:off x="7574061" y="1221050"/>
            <a:ext cx="201168" cy="1097280"/>
          </a:xfrm>
          <a:prstGeom prst="can">
            <a:avLst>
              <a:gd name="adj" fmla="val 7432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Can 74"/>
          <p:cNvSpPr/>
          <p:nvPr/>
        </p:nvSpPr>
        <p:spPr>
          <a:xfrm rot="5400000">
            <a:off x="8724832" y="1285057"/>
            <a:ext cx="201168" cy="969264"/>
          </a:xfrm>
          <a:prstGeom prst="can">
            <a:avLst>
              <a:gd name="adj" fmla="val 7432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994954" y="4282741"/>
            <a:ext cx="91440" cy="182880"/>
          </a:xfrm>
          <a:prstGeom prst="rect">
            <a:avLst/>
          </a:prstGeom>
          <a:solidFill>
            <a:srgbClr val="B20DE6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711083" y="4282741"/>
            <a:ext cx="100584" cy="182880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815069" y="5052692"/>
            <a:ext cx="100584" cy="182880"/>
          </a:xfrm>
          <a:prstGeom prst="rect">
            <a:avLst/>
          </a:prstGeom>
          <a:solidFill>
            <a:srgbClr val="00A619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236321" y="4478738"/>
            <a:ext cx="100584" cy="1828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231155" y="2578286"/>
            <a:ext cx="100584" cy="1828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878852" y="2578286"/>
            <a:ext cx="100584" cy="1828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9811261" y="2578286"/>
            <a:ext cx="100584" cy="1828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9708806" y="4281421"/>
            <a:ext cx="210312" cy="1828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988439" y="4673569"/>
            <a:ext cx="100584" cy="1828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597821" y="4478738"/>
            <a:ext cx="100584" cy="1828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Line 84"/>
          <p:cNvSpPr>
            <a:spLocks noChangeShapeType="1"/>
          </p:cNvSpPr>
          <p:nvPr/>
        </p:nvSpPr>
        <p:spPr bwMode="auto">
          <a:xfrm>
            <a:off x="9756665" y="2341672"/>
            <a:ext cx="0" cy="457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>
            <a:off x="8651765" y="2341672"/>
            <a:ext cx="0" cy="457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Line 61"/>
          <p:cNvSpPr>
            <a:spLocks noChangeShapeType="1"/>
          </p:cNvSpPr>
          <p:nvPr/>
        </p:nvSpPr>
        <p:spPr bwMode="auto">
          <a:xfrm flipV="1">
            <a:off x="7272214" y="2204691"/>
            <a:ext cx="0" cy="1828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Line 78"/>
          <p:cNvSpPr>
            <a:spLocks noChangeShapeType="1"/>
          </p:cNvSpPr>
          <p:nvPr/>
        </p:nvSpPr>
        <p:spPr bwMode="auto">
          <a:xfrm>
            <a:off x="7176964" y="2341672"/>
            <a:ext cx="0" cy="457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Text Box 1436"/>
          <p:cNvSpPr txBox="1">
            <a:spLocks noChangeAspect="1" noChangeArrowheads="1"/>
          </p:cNvSpPr>
          <p:nvPr/>
        </p:nvSpPr>
        <p:spPr bwMode="auto">
          <a:xfrm>
            <a:off x="6400310" y="2338286"/>
            <a:ext cx="380457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50165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defTabSz="50165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defTabSz="50165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defTabSz="50165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defTabSz="50165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defTabSz="5016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defTabSz="5016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defTabSz="5016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defTabSz="50165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Shaker VILLSIVIFCLE ETLCIIWFTFE DIIAIIP 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Kv1.1  VILISIVIFCLE ETLCIIWFSFE DIVAIIP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Kv1.2  VILISIVSFCLE ETLCIIWFSFE DIVAIIP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Kv2.1  FIVLSTIALSLN EAVCIAWFTME DLLAILP 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Kv3.1  FILVSITTFCLE EGVCVVWFTFE DFVAILP 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Kv4.1  FIAVSVIANVVE DTACVLIFTGE DVVAILP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Kv5.1  LILVSSVVMCMG ETACIGWFTLE DVLAILP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Kv6.4  FVIVSMVVLCAS EAICIGWFTAE DLLAITP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Kv7.1  IVLVCLIFSVLS EIVLVVFFGTE DLIVVVA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KvAP   AALLSVIVVVVE DLILVIILWAD EIPALVP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Nv11D4 LICLNMVTMMVE NLVFIVLFTGE DFVVVIL </a:t>
            </a:r>
            <a:endParaRPr lang="en-US" sz="1300" spc="-50" baseline="30000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Nv14D1 FIMITILTNCVF EYTFTGIYTFE DFSVITM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Nv15D3 FIIFMILLSSGA DKMFTYVFVLE DFLIVDV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Nv17D2 AITICIVLNTLF NLVFTGIFAAE DSLIVTL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Ci-VSP LIFLDIILMIID ALALSCYFMLD DGLIIVV</a:t>
            </a:r>
          </a:p>
          <a:p>
            <a:pPr>
              <a:lnSpc>
                <a:spcPts val="1500"/>
              </a:lnSpc>
            </a:pPr>
            <a:r>
              <a:rPr lang="en-US" sz="1300" spc="-5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Hv1    LVVLDALLVLAE SITILVFFMME DAVVVVV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6051908" y="2333828"/>
            <a:ext cx="1060126" cy="3236868"/>
            <a:chOff x="2699202" y="831030"/>
            <a:chExt cx="1060126" cy="3170099"/>
          </a:xfrm>
        </p:grpSpPr>
        <p:sp>
          <p:nvSpPr>
            <p:cNvPr id="92" name="Rectangle 91"/>
            <p:cNvSpPr/>
            <p:nvPr/>
          </p:nvSpPr>
          <p:spPr>
            <a:xfrm>
              <a:off x="3071197" y="873317"/>
              <a:ext cx="651931" cy="3056192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99202" y="831030"/>
              <a:ext cx="1060126" cy="3170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Shaker    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Kv1.1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Kv1.2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Kv2.1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Kv3.1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Kv4.1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Kv5.1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Kv6.4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Kv7.1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KvAP</a:t>
              </a:r>
            </a:p>
            <a:p>
              <a:pPr algn="r">
                <a:lnSpc>
                  <a:spcPts val="1500"/>
                </a:lnSpc>
              </a:pPr>
              <a:r>
                <a:rPr lang="en-US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(DIV)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Nav1.1</a:t>
              </a:r>
            </a:p>
            <a:p>
              <a:pPr algn="r">
                <a:lnSpc>
                  <a:spcPts val="1500"/>
                </a:lnSpc>
              </a:pPr>
              <a:r>
                <a:rPr lang="en-US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(DI)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Nav1.4</a:t>
              </a:r>
              <a:endParaRPr lang="en-US" sz="1200" baseline="2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>
                <a:lnSpc>
                  <a:spcPts val="1500"/>
                </a:lnSpc>
              </a:pPr>
              <a:r>
                <a:rPr lang="en-US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(DIII)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Nav1.5</a:t>
              </a:r>
            </a:p>
            <a:p>
              <a:pPr algn="r">
                <a:lnSpc>
                  <a:spcPts val="1500"/>
                </a:lnSpc>
              </a:pPr>
              <a:r>
                <a:rPr lang="en-US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(DII) </a:t>
              </a: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Nav1.7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Ci-VSP</a:t>
              </a:r>
            </a:p>
            <a:p>
              <a:pPr algn="r">
                <a:lnSpc>
                  <a:spcPts val="1500"/>
                </a:lnSpc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Hv1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13704" y="5802869"/>
            <a:ext cx="8458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We studied </a:t>
            </a:r>
            <a:r>
              <a:rPr lang="en-US" sz="2800" b="1" dirty="0">
                <a:solidFill>
                  <a:srgbClr val="FF0000"/>
                </a:solidFill>
                <a:latin typeface="Calibri"/>
              </a:rPr>
              <a:t>gating currents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after exchanging </a:t>
            </a:r>
            <a:r>
              <a:rPr lang="en-US" sz="2800" b="1" dirty="0">
                <a:solidFill>
                  <a:srgbClr val="FF0000"/>
                </a:solidFill>
                <a:latin typeface="Calibri"/>
              </a:rPr>
              <a:t>each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 of the 10 side chains by the </a:t>
            </a:r>
            <a:r>
              <a:rPr lang="en-US" sz="2800" b="1" dirty="0">
                <a:solidFill>
                  <a:srgbClr val="FF0000"/>
                </a:solidFill>
                <a:latin typeface="Calibri"/>
              </a:rPr>
              <a:t>series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 of amino acids.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4595A-F59D-4BB9-A454-AE362361E5AF}"/>
              </a:ext>
            </a:extLst>
          </p:cNvPr>
          <p:cNvSpPr txBox="1"/>
          <p:nvPr/>
        </p:nvSpPr>
        <p:spPr>
          <a:xfrm>
            <a:off x="3403023" y="1219201"/>
            <a:ext cx="2282540" cy="2684910"/>
          </a:xfrm>
          <a:prstGeom prst="rect">
            <a:avLst/>
          </a:prstGeom>
          <a:blipFill dpi="0" rotWithShape="1">
            <a:blip r:embed="rId4">
              <a:alphaModFix amt="42000"/>
            </a:blip>
            <a:srcRect/>
            <a:tile tx="0" ty="0" sx="100000" sy="100000" flip="none" algn="tl"/>
          </a:blipFill>
          <a:ln w="82550" cmpd="thickThin">
            <a:solidFill>
              <a:srgbClr val="03068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0CBA10A-E081-41B0-9A61-03C95AE62E6E}"/>
              </a:ext>
            </a:extLst>
          </p:cNvPr>
          <p:cNvSpPr/>
          <p:nvPr/>
        </p:nvSpPr>
        <p:spPr>
          <a:xfrm>
            <a:off x="5668241" y="1208384"/>
            <a:ext cx="1137723" cy="1664702"/>
          </a:xfrm>
          <a:custGeom>
            <a:avLst/>
            <a:gdLst>
              <a:gd name="connsiteX0" fmla="*/ 675409 w 1137723"/>
              <a:gd name="connsiteY0" fmla="*/ 0 h 1704109"/>
              <a:gd name="connsiteX1" fmla="*/ 1111827 w 1137723"/>
              <a:gd name="connsiteY1" fmla="*/ 623455 h 1704109"/>
              <a:gd name="connsiteX2" fmla="*/ 0 w 1137723"/>
              <a:gd name="connsiteY2" fmla="*/ 1704109 h 170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723" h="1704109">
                <a:moveTo>
                  <a:pt x="675409" y="0"/>
                </a:moveTo>
                <a:cubicBezTo>
                  <a:pt x="949902" y="169718"/>
                  <a:pt x="1224395" y="339437"/>
                  <a:pt x="1111827" y="623455"/>
                </a:cubicBezTo>
                <a:cubicBezTo>
                  <a:pt x="999259" y="907473"/>
                  <a:pt x="499629" y="1305791"/>
                  <a:pt x="0" y="1704109"/>
                </a:cubicBezTo>
              </a:path>
            </a:pathLst>
          </a:custGeom>
          <a:noFill/>
          <a:ln>
            <a:solidFill>
              <a:srgbClr val="030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6FB1023-7CEB-4F98-9B3C-CAFBA0516AAD}"/>
              </a:ext>
            </a:extLst>
          </p:cNvPr>
          <p:cNvCxnSpPr>
            <a:cxnSpLocks/>
          </p:cNvCxnSpPr>
          <p:nvPr/>
        </p:nvCxnSpPr>
        <p:spPr>
          <a:xfrm>
            <a:off x="5997571" y="1198115"/>
            <a:ext cx="1919010" cy="0"/>
          </a:xfrm>
          <a:prstGeom prst="line">
            <a:avLst/>
          </a:prstGeom>
          <a:noFill/>
          <a:ln>
            <a:solidFill>
              <a:srgbClr val="030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2653199" y="183243"/>
            <a:ext cx="67974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0687"/>
                </a:solidFill>
                <a:latin typeface="Calibri"/>
              </a:rPr>
              <a:t> 10 side chains form hydrophobic PLUG</a:t>
            </a:r>
          </a:p>
          <a:p>
            <a:pPr algn="ctr"/>
            <a:r>
              <a:rPr lang="en-US" sz="3200" b="1" dirty="0">
                <a:solidFill>
                  <a:srgbClr val="030687"/>
                </a:solidFill>
                <a:latin typeface="Calibri"/>
              </a:rPr>
              <a:t>also called gating pore</a:t>
            </a:r>
          </a:p>
        </p:txBody>
      </p:sp>
    </p:spTree>
    <p:extLst>
      <p:ext uri="{BB962C8B-B14F-4D97-AF65-F5344CB8AC3E}">
        <p14:creationId xmlns:p14="http://schemas.microsoft.com/office/powerpoint/2010/main" val="2529146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1295400" y="2514601"/>
            <a:ext cx="9144000" cy="1982017"/>
            <a:chOff x="-228600" y="2483588"/>
            <a:chExt cx="9144000" cy="2148593"/>
          </a:xfrm>
          <a:solidFill>
            <a:schemeClr val="bg1"/>
          </a:solidFill>
        </p:grpSpPr>
        <p:sp>
          <p:nvSpPr>
            <p:cNvPr id="183" name="Rectangle 182"/>
            <p:cNvSpPr/>
            <p:nvPr/>
          </p:nvSpPr>
          <p:spPr>
            <a:xfrm>
              <a:off x="4876800" y="3133818"/>
              <a:ext cx="4038600" cy="11648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-228600" y="2483588"/>
              <a:ext cx="5105400" cy="2148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6002796" y="852262"/>
            <a:ext cx="38839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libri"/>
              </a:rPr>
              <a:t>Summary of results</a:t>
            </a:r>
          </a:p>
          <a:p>
            <a:r>
              <a:rPr lang="en-US" dirty="0">
                <a:solidFill>
                  <a:prstClr val="black"/>
                </a:solidFill>
              </a:rPr>
              <a:t>Lacroix et al,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identified specific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physico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-chemical principles by which the gating charges are transferred across a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Kv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channel voltage-sensor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. </a:t>
            </a:r>
          </a:p>
          <a:p>
            <a:endParaRPr lang="en-US" dirty="0">
              <a:solidFill>
                <a:prstClr val="black"/>
              </a:solidFill>
              <a:latin typeface="Calibri"/>
            </a:endParaRP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●A steric gap at position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S240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defines the primary entryway for the gating charges during activation and extends the field to be sensed by the first charge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●A steric/hydrophobic barrier located at position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C286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I287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tunes the main energy barrier for the gating transition.</a:t>
            </a:r>
          </a:p>
          <a:p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CBCBBB7-F8FD-415E-9AB1-1BBD4FF2A83E}"/>
              </a:ext>
            </a:extLst>
          </p:cNvPr>
          <p:cNvGrpSpPr/>
          <p:nvPr/>
        </p:nvGrpSpPr>
        <p:grpSpPr>
          <a:xfrm>
            <a:off x="761857" y="1741885"/>
            <a:ext cx="4569033" cy="5200092"/>
            <a:chOff x="381752" y="1154665"/>
            <a:chExt cx="4853415" cy="5841482"/>
          </a:xfrm>
        </p:grpSpPr>
        <p:grpSp>
          <p:nvGrpSpPr>
            <p:cNvPr id="202" name="Group 201"/>
            <p:cNvGrpSpPr/>
            <p:nvPr/>
          </p:nvGrpSpPr>
          <p:grpSpPr>
            <a:xfrm rot="10800000">
              <a:off x="381752" y="1290742"/>
              <a:ext cx="4853415" cy="5705405"/>
              <a:chOff x="100029" y="447668"/>
              <a:chExt cx="4853415" cy="5850436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100029" y="447668"/>
                <a:ext cx="4853415" cy="58504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1034720" y="2473414"/>
                <a:ext cx="795758" cy="30481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2679767" y="2473414"/>
                <a:ext cx="803438" cy="30481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1830477" y="3528543"/>
                <a:ext cx="317131" cy="87927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2373706" y="3528543"/>
                <a:ext cx="306061" cy="52756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2151979" y="3757933"/>
                <a:ext cx="214242" cy="234473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2136538" y="4114725"/>
                <a:ext cx="214242" cy="234473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2116193" y="4466435"/>
                <a:ext cx="214242" cy="234473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2067665" y="4818144"/>
                <a:ext cx="214242" cy="234473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2373706" y="3704397"/>
                <a:ext cx="68893" cy="35171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latin typeface="Calibri"/>
                </a:endParaRP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1295400" y="5123846"/>
              <a:ext cx="37696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Lacroix, </a:t>
              </a:r>
              <a:r>
                <a:rPr lang="en-US" dirty="0" err="1"/>
                <a:t>Hyde,Campos</a:t>
              </a:r>
              <a:r>
                <a:rPr lang="en-US" dirty="0"/>
                <a:t>, and </a:t>
              </a:r>
              <a:r>
                <a:rPr lang="en-US" b="1" dirty="0"/>
                <a:t>Bezanilla</a:t>
              </a:r>
              <a:r>
                <a:rPr lang="en-US" dirty="0"/>
                <a:t>, </a:t>
              </a:r>
              <a:br>
                <a:rPr lang="en-US" dirty="0"/>
              </a:br>
              <a:r>
                <a:rPr lang="en-US" i="1" dirty="0"/>
                <a:t>Proc Natl </a:t>
              </a:r>
              <a:r>
                <a:rPr lang="en-US" i="1" dirty="0" err="1"/>
                <a:t>Acad</a:t>
              </a:r>
              <a:r>
                <a:rPr lang="en-US" i="1" dirty="0"/>
                <a:t> Sci U S A, 2014. </a:t>
              </a:r>
              <a:br>
                <a:rPr lang="en-US" i="1" dirty="0"/>
              </a:br>
              <a:r>
                <a:rPr lang="en-US" i="1" dirty="0"/>
                <a:t>Vol. 111 p.E1950</a:t>
              </a:r>
            </a:p>
          </p:txBody>
        </p:sp>
        <p:sp>
          <p:nvSpPr>
            <p:cNvPr id="112" name="Arrow: Up-Down 111">
              <a:extLst>
                <a:ext uri="{FF2B5EF4-FFF2-40B4-BE49-F238E27FC236}">
                  <a16:creationId xmlns:a16="http://schemas.microsoft.com/office/drawing/2014/main" id="{9A78517B-8346-48D2-9946-F70F33733CFD}"/>
                </a:ext>
              </a:extLst>
            </p:cNvPr>
            <p:cNvSpPr/>
            <p:nvPr/>
          </p:nvSpPr>
          <p:spPr>
            <a:xfrm>
              <a:off x="2982394" y="1154665"/>
              <a:ext cx="236610" cy="991009"/>
            </a:xfrm>
            <a:prstGeom prst="upDownArrow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7AF1CD45-069A-4027-9F6F-2BDA95A11E82}"/>
              </a:ext>
            </a:extLst>
          </p:cNvPr>
          <p:cNvSpPr txBox="1"/>
          <p:nvPr/>
        </p:nvSpPr>
        <p:spPr>
          <a:xfrm>
            <a:off x="1947232" y="903751"/>
            <a:ext cx="2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Plug</a:t>
            </a:r>
            <a:r>
              <a:rPr lang="en-US" b="1" dirty="0"/>
              <a:t> is a </a:t>
            </a:r>
            <a:r>
              <a:rPr lang="en-US" b="1" u="sng" dirty="0"/>
              <a:t>Push Rod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Moved by Voltage</a:t>
            </a:r>
          </a:p>
        </p:txBody>
      </p:sp>
    </p:spTree>
    <p:extLst>
      <p:ext uri="{BB962C8B-B14F-4D97-AF65-F5344CB8AC3E}">
        <p14:creationId xmlns:p14="http://schemas.microsoft.com/office/powerpoint/2010/main" val="14550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A81BB-F1B8-4EF7-91DF-E97ACB1D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FFFD99-F99F-4557-9377-9D53F5E9AC25}"/>
              </a:ext>
            </a:extLst>
          </p:cNvPr>
          <p:cNvGrpSpPr/>
          <p:nvPr/>
        </p:nvGrpSpPr>
        <p:grpSpPr>
          <a:xfrm>
            <a:off x="637225" y="188343"/>
            <a:ext cx="11191670" cy="6481313"/>
            <a:chOff x="-173266" y="167196"/>
            <a:chExt cx="11191670" cy="6481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C98F6-661B-4CDB-8616-7635C85E7B95}"/>
                </a:ext>
              </a:extLst>
            </p:cNvPr>
            <p:cNvSpPr txBox="1"/>
            <p:nvPr/>
          </p:nvSpPr>
          <p:spPr>
            <a:xfrm>
              <a:off x="3940807" y="167196"/>
              <a:ext cx="308086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Black" panose="020B0A04020102020204" pitchFamily="34" charset="0"/>
                  <a:cs typeface="Aharoni" panose="02010803020104030203" pitchFamily="2" charset="-79"/>
                </a:rPr>
                <a:t>Plug = Push Rod = S4</a:t>
              </a:r>
            </a:p>
            <a:p>
              <a:pPr algn="ctr"/>
              <a:r>
                <a:rPr lang="en-US" sz="1400" b="1" i="1" dirty="0">
                  <a:cs typeface="Aharoni" panose="02010803020104030203" pitchFamily="2" charset="-79"/>
                </a:rPr>
                <a:t>In Gating Structure</a:t>
              </a:r>
            </a:p>
            <a:p>
              <a:pPr algn="ctr"/>
              <a:r>
                <a:rPr lang="en-US" sz="1400" b="1" i="1" dirty="0">
                  <a:cs typeface="Aharoni" panose="02010803020104030203" pitchFamily="2" charset="-79"/>
                </a:rPr>
                <a:t>Not in Conduction Pore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A01B99-2A47-488F-B3E4-03FEA05E80D9}"/>
                </a:ext>
              </a:extLst>
            </p:cNvPr>
            <p:cNvGrpSpPr/>
            <p:nvPr/>
          </p:nvGrpSpPr>
          <p:grpSpPr>
            <a:xfrm>
              <a:off x="-173266" y="567305"/>
              <a:ext cx="11191670" cy="6081204"/>
              <a:chOff x="-173266" y="567305"/>
              <a:chExt cx="11191670" cy="608120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FBC463-BECE-428E-9F0A-429A94210DCA}"/>
                  </a:ext>
                </a:extLst>
              </p:cNvPr>
              <p:cNvSpPr/>
              <p:nvPr/>
            </p:nvSpPr>
            <p:spPr bwMode="auto">
              <a:xfrm rot="161124">
                <a:off x="945972" y="614495"/>
                <a:ext cx="3868031" cy="5870366"/>
              </a:xfrm>
              <a:custGeom>
                <a:avLst/>
                <a:gdLst>
                  <a:gd name="connsiteX0" fmla="*/ 3699164 w 3979849"/>
                  <a:gd name="connsiteY0" fmla="*/ 644236 h 5808518"/>
                  <a:gd name="connsiteX1" fmla="*/ 2327564 w 3979849"/>
                  <a:gd name="connsiteY1" fmla="*/ 270163 h 5808518"/>
                  <a:gd name="connsiteX2" fmla="*/ 2296391 w 3979849"/>
                  <a:gd name="connsiteY2" fmla="*/ 207818 h 5808518"/>
                  <a:gd name="connsiteX3" fmla="*/ 2265218 w 3979849"/>
                  <a:gd name="connsiteY3" fmla="*/ 176645 h 5808518"/>
                  <a:gd name="connsiteX4" fmla="*/ 2213264 w 3979849"/>
                  <a:gd name="connsiteY4" fmla="*/ 114300 h 5808518"/>
                  <a:gd name="connsiteX5" fmla="*/ 2057400 w 3979849"/>
                  <a:gd name="connsiteY5" fmla="*/ 20782 h 5808518"/>
                  <a:gd name="connsiteX6" fmla="*/ 1984664 w 3979849"/>
                  <a:gd name="connsiteY6" fmla="*/ 0 h 5808518"/>
                  <a:gd name="connsiteX7" fmla="*/ 1849582 w 3979849"/>
                  <a:gd name="connsiteY7" fmla="*/ 10391 h 5808518"/>
                  <a:gd name="connsiteX8" fmla="*/ 1641764 w 3979849"/>
                  <a:gd name="connsiteY8" fmla="*/ 31172 h 5808518"/>
                  <a:gd name="connsiteX9" fmla="*/ 1122218 w 3979849"/>
                  <a:gd name="connsiteY9" fmla="*/ 41563 h 5808518"/>
                  <a:gd name="connsiteX10" fmla="*/ 966355 w 3979849"/>
                  <a:gd name="connsiteY10" fmla="*/ 72736 h 5808518"/>
                  <a:gd name="connsiteX11" fmla="*/ 883227 w 3979849"/>
                  <a:gd name="connsiteY11" fmla="*/ 114300 h 5808518"/>
                  <a:gd name="connsiteX12" fmla="*/ 862445 w 3979849"/>
                  <a:gd name="connsiteY12" fmla="*/ 124691 h 5808518"/>
                  <a:gd name="connsiteX13" fmla="*/ 810491 w 3979849"/>
                  <a:gd name="connsiteY13" fmla="*/ 135082 h 5808518"/>
                  <a:gd name="connsiteX14" fmla="*/ 706582 w 3979849"/>
                  <a:gd name="connsiteY14" fmla="*/ 166254 h 5808518"/>
                  <a:gd name="connsiteX15" fmla="*/ 477982 w 3979849"/>
                  <a:gd name="connsiteY15" fmla="*/ 218209 h 5808518"/>
                  <a:gd name="connsiteX16" fmla="*/ 446809 w 3979849"/>
                  <a:gd name="connsiteY16" fmla="*/ 238991 h 5808518"/>
                  <a:gd name="connsiteX17" fmla="*/ 384464 w 3979849"/>
                  <a:gd name="connsiteY17" fmla="*/ 311727 h 5808518"/>
                  <a:gd name="connsiteX18" fmla="*/ 363682 w 3979849"/>
                  <a:gd name="connsiteY18" fmla="*/ 374072 h 5808518"/>
                  <a:gd name="connsiteX19" fmla="*/ 353291 w 3979849"/>
                  <a:gd name="connsiteY19" fmla="*/ 394854 h 5808518"/>
                  <a:gd name="connsiteX20" fmla="*/ 332509 w 3979849"/>
                  <a:gd name="connsiteY20" fmla="*/ 457200 h 5808518"/>
                  <a:gd name="connsiteX21" fmla="*/ 290945 w 3979849"/>
                  <a:gd name="connsiteY21" fmla="*/ 561109 h 5808518"/>
                  <a:gd name="connsiteX22" fmla="*/ 228600 w 3979849"/>
                  <a:gd name="connsiteY22" fmla="*/ 654627 h 5808518"/>
                  <a:gd name="connsiteX23" fmla="*/ 187036 w 3979849"/>
                  <a:gd name="connsiteY23" fmla="*/ 706582 h 5808518"/>
                  <a:gd name="connsiteX24" fmla="*/ 114300 w 3979849"/>
                  <a:gd name="connsiteY24" fmla="*/ 852054 h 5808518"/>
                  <a:gd name="connsiteX25" fmla="*/ 103909 w 3979849"/>
                  <a:gd name="connsiteY25" fmla="*/ 872836 h 5808518"/>
                  <a:gd name="connsiteX26" fmla="*/ 72736 w 3979849"/>
                  <a:gd name="connsiteY26" fmla="*/ 966354 h 5808518"/>
                  <a:gd name="connsiteX27" fmla="*/ 51955 w 3979849"/>
                  <a:gd name="connsiteY27" fmla="*/ 1091045 h 5808518"/>
                  <a:gd name="connsiteX28" fmla="*/ 41564 w 3979849"/>
                  <a:gd name="connsiteY28" fmla="*/ 1194954 h 5808518"/>
                  <a:gd name="connsiteX29" fmla="*/ 10391 w 3979849"/>
                  <a:gd name="connsiteY29" fmla="*/ 1413163 h 5808518"/>
                  <a:gd name="connsiteX30" fmla="*/ 0 w 3979849"/>
                  <a:gd name="connsiteY30" fmla="*/ 1527463 h 5808518"/>
                  <a:gd name="connsiteX31" fmla="*/ 20782 w 3979849"/>
                  <a:gd name="connsiteY31" fmla="*/ 1849582 h 5808518"/>
                  <a:gd name="connsiteX32" fmla="*/ 41564 w 3979849"/>
                  <a:gd name="connsiteY32" fmla="*/ 2005445 h 5808518"/>
                  <a:gd name="connsiteX33" fmla="*/ 51955 w 3979849"/>
                  <a:gd name="connsiteY33" fmla="*/ 2119745 h 5808518"/>
                  <a:gd name="connsiteX34" fmla="*/ 31173 w 3979849"/>
                  <a:gd name="connsiteY34" fmla="*/ 2587336 h 5808518"/>
                  <a:gd name="connsiteX35" fmla="*/ 51955 w 3979849"/>
                  <a:gd name="connsiteY35" fmla="*/ 2961409 h 5808518"/>
                  <a:gd name="connsiteX36" fmla="*/ 83127 w 3979849"/>
                  <a:gd name="connsiteY36" fmla="*/ 3138054 h 5808518"/>
                  <a:gd name="connsiteX37" fmla="*/ 114300 w 3979849"/>
                  <a:gd name="connsiteY37" fmla="*/ 3366654 h 5808518"/>
                  <a:gd name="connsiteX38" fmla="*/ 93518 w 3979849"/>
                  <a:gd name="connsiteY38" fmla="*/ 3605645 h 5808518"/>
                  <a:gd name="connsiteX39" fmla="*/ 72736 w 3979849"/>
                  <a:gd name="connsiteY39" fmla="*/ 3813463 h 5808518"/>
                  <a:gd name="connsiteX40" fmla="*/ 62345 w 3979849"/>
                  <a:gd name="connsiteY40" fmla="*/ 3958936 h 5808518"/>
                  <a:gd name="connsiteX41" fmla="*/ 51955 w 3979849"/>
                  <a:gd name="connsiteY41" fmla="*/ 4083627 h 5808518"/>
                  <a:gd name="connsiteX42" fmla="*/ 72736 w 3979849"/>
                  <a:gd name="connsiteY42" fmla="*/ 4436918 h 5808518"/>
                  <a:gd name="connsiteX43" fmla="*/ 62345 w 3979849"/>
                  <a:gd name="connsiteY43" fmla="*/ 4509654 h 5808518"/>
                  <a:gd name="connsiteX44" fmla="*/ 20782 w 3979849"/>
                  <a:gd name="connsiteY44" fmla="*/ 4696691 h 5808518"/>
                  <a:gd name="connsiteX45" fmla="*/ 31173 w 3979849"/>
                  <a:gd name="connsiteY45" fmla="*/ 4821382 h 5808518"/>
                  <a:gd name="connsiteX46" fmla="*/ 93518 w 3979849"/>
                  <a:gd name="connsiteY46" fmla="*/ 4873336 h 5808518"/>
                  <a:gd name="connsiteX47" fmla="*/ 114300 w 3979849"/>
                  <a:gd name="connsiteY47" fmla="*/ 4883727 h 5808518"/>
                  <a:gd name="connsiteX48" fmla="*/ 155864 w 3979849"/>
                  <a:gd name="connsiteY48" fmla="*/ 4925291 h 5808518"/>
                  <a:gd name="connsiteX49" fmla="*/ 187036 w 3979849"/>
                  <a:gd name="connsiteY49" fmla="*/ 4977245 h 5808518"/>
                  <a:gd name="connsiteX50" fmla="*/ 353291 w 3979849"/>
                  <a:gd name="connsiteY50" fmla="*/ 5153891 h 5808518"/>
                  <a:gd name="connsiteX51" fmla="*/ 426027 w 3979849"/>
                  <a:gd name="connsiteY51" fmla="*/ 5195454 h 5808518"/>
                  <a:gd name="connsiteX52" fmla="*/ 519545 w 3979849"/>
                  <a:gd name="connsiteY52" fmla="*/ 5268191 h 5808518"/>
                  <a:gd name="connsiteX53" fmla="*/ 644236 w 3979849"/>
                  <a:gd name="connsiteY53" fmla="*/ 5340927 h 5808518"/>
                  <a:gd name="connsiteX54" fmla="*/ 727364 w 3979849"/>
                  <a:gd name="connsiteY54" fmla="*/ 5382491 h 5808518"/>
                  <a:gd name="connsiteX55" fmla="*/ 800100 w 3979849"/>
                  <a:gd name="connsiteY55" fmla="*/ 5434445 h 5808518"/>
                  <a:gd name="connsiteX56" fmla="*/ 852055 w 3979849"/>
                  <a:gd name="connsiteY56" fmla="*/ 5476009 h 5808518"/>
                  <a:gd name="connsiteX57" fmla="*/ 893618 w 3979849"/>
                  <a:gd name="connsiteY57" fmla="*/ 5496791 h 5808518"/>
                  <a:gd name="connsiteX58" fmla="*/ 945573 w 3979849"/>
                  <a:gd name="connsiteY58" fmla="*/ 5527963 h 5808518"/>
                  <a:gd name="connsiteX59" fmla="*/ 976745 w 3979849"/>
                  <a:gd name="connsiteY59" fmla="*/ 5548745 h 5808518"/>
                  <a:gd name="connsiteX60" fmla="*/ 1039091 w 3979849"/>
                  <a:gd name="connsiteY60" fmla="*/ 5579918 h 5808518"/>
                  <a:gd name="connsiteX61" fmla="*/ 1070264 w 3979849"/>
                  <a:gd name="connsiteY61" fmla="*/ 5590309 h 5808518"/>
                  <a:gd name="connsiteX62" fmla="*/ 1122218 w 3979849"/>
                  <a:gd name="connsiteY62" fmla="*/ 5621482 h 5808518"/>
                  <a:gd name="connsiteX63" fmla="*/ 1163782 w 3979849"/>
                  <a:gd name="connsiteY63" fmla="*/ 5642263 h 5808518"/>
                  <a:gd name="connsiteX64" fmla="*/ 1184564 w 3979849"/>
                  <a:gd name="connsiteY64" fmla="*/ 5652654 h 5808518"/>
                  <a:gd name="connsiteX65" fmla="*/ 1215736 w 3979849"/>
                  <a:gd name="connsiteY65" fmla="*/ 5663045 h 5808518"/>
                  <a:gd name="connsiteX66" fmla="*/ 1309255 w 3979849"/>
                  <a:gd name="connsiteY66" fmla="*/ 5704609 h 5808518"/>
                  <a:gd name="connsiteX67" fmla="*/ 1340427 w 3979849"/>
                  <a:gd name="connsiteY67" fmla="*/ 5715000 h 5808518"/>
                  <a:gd name="connsiteX68" fmla="*/ 1361209 w 3979849"/>
                  <a:gd name="connsiteY68" fmla="*/ 5725391 h 5808518"/>
                  <a:gd name="connsiteX69" fmla="*/ 1527464 w 3979849"/>
                  <a:gd name="connsiteY69" fmla="*/ 5746172 h 5808518"/>
                  <a:gd name="connsiteX70" fmla="*/ 1756064 w 3979849"/>
                  <a:gd name="connsiteY70" fmla="*/ 5766954 h 5808518"/>
                  <a:gd name="connsiteX71" fmla="*/ 2213264 w 3979849"/>
                  <a:gd name="connsiteY71" fmla="*/ 5766954 h 5808518"/>
                  <a:gd name="connsiteX72" fmla="*/ 2400300 w 3979849"/>
                  <a:gd name="connsiteY72" fmla="*/ 5787736 h 5808518"/>
                  <a:gd name="connsiteX73" fmla="*/ 2504209 w 3979849"/>
                  <a:gd name="connsiteY73" fmla="*/ 5808518 h 5808518"/>
                  <a:gd name="connsiteX74" fmla="*/ 2763982 w 3979849"/>
                  <a:gd name="connsiteY74" fmla="*/ 5787736 h 5808518"/>
                  <a:gd name="connsiteX75" fmla="*/ 2805545 w 3979849"/>
                  <a:gd name="connsiteY75" fmla="*/ 5777345 h 5808518"/>
                  <a:gd name="connsiteX76" fmla="*/ 2888673 w 3979849"/>
                  <a:gd name="connsiteY76" fmla="*/ 5766954 h 5808518"/>
                  <a:gd name="connsiteX77" fmla="*/ 2951018 w 3979849"/>
                  <a:gd name="connsiteY77" fmla="*/ 5735782 h 5808518"/>
                  <a:gd name="connsiteX78" fmla="*/ 3002973 w 3979849"/>
                  <a:gd name="connsiteY78" fmla="*/ 5715000 h 5808518"/>
                  <a:gd name="connsiteX79" fmla="*/ 3065318 w 3979849"/>
                  <a:gd name="connsiteY79" fmla="*/ 5663045 h 5808518"/>
                  <a:gd name="connsiteX80" fmla="*/ 3086100 w 3979849"/>
                  <a:gd name="connsiteY80" fmla="*/ 5652654 h 5808518"/>
                  <a:gd name="connsiteX81" fmla="*/ 3148445 w 3979849"/>
                  <a:gd name="connsiteY81" fmla="*/ 5579918 h 5808518"/>
                  <a:gd name="connsiteX82" fmla="*/ 3190009 w 3979849"/>
                  <a:gd name="connsiteY82" fmla="*/ 5548745 h 5808518"/>
                  <a:gd name="connsiteX83" fmla="*/ 3262745 w 3979849"/>
                  <a:gd name="connsiteY83" fmla="*/ 5476009 h 5808518"/>
                  <a:gd name="connsiteX84" fmla="*/ 3325091 w 3979849"/>
                  <a:gd name="connsiteY84" fmla="*/ 5413663 h 5808518"/>
                  <a:gd name="connsiteX85" fmla="*/ 3377045 w 3979849"/>
                  <a:gd name="connsiteY85" fmla="*/ 5361709 h 5808518"/>
                  <a:gd name="connsiteX86" fmla="*/ 3397827 w 3979849"/>
                  <a:gd name="connsiteY86" fmla="*/ 5330536 h 5808518"/>
                  <a:gd name="connsiteX87" fmla="*/ 3418609 w 3979849"/>
                  <a:gd name="connsiteY87" fmla="*/ 5288972 h 5808518"/>
                  <a:gd name="connsiteX88" fmla="*/ 3439391 w 3979849"/>
                  <a:gd name="connsiteY88" fmla="*/ 5268191 h 5808518"/>
                  <a:gd name="connsiteX89" fmla="*/ 3480955 w 3979849"/>
                  <a:gd name="connsiteY89" fmla="*/ 5195454 h 5808518"/>
                  <a:gd name="connsiteX90" fmla="*/ 3543300 w 3979849"/>
                  <a:gd name="connsiteY90" fmla="*/ 5122718 h 5808518"/>
                  <a:gd name="connsiteX91" fmla="*/ 3564082 w 3979849"/>
                  <a:gd name="connsiteY91" fmla="*/ 5081154 h 5808518"/>
                  <a:gd name="connsiteX92" fmla="*/ 3584864 w 3979849"/>
                  <a:gd name="connsiteY92" fmla="*/ 5060372 h 5808518"/>
                  <a:gd name="connsiteX93" fmla="*/ 3595255 w 3979849"/>
                  <a:gd name="connsiteY93" fmla="*/ 5039591 h 5808518"/>
                  <a:gd name="connsiteX94" fmla="*/ 3616036 w 3979849"/>
                  <a:gd name="connsiteY94" fmla="*/ 5029200 h 5808518"/>
                  <a:gd name="connsiteX95" fmla="*/ 3636818 w 3979849"/>
                  <a:gd name="connsiteY95" fmla="*/ 5008418 h 5808518"/>
                  <a:gd name="connsiteX96" fmla="*/ 3647209 w 3979849"/>
                  <a:gd name="connsiteY96" fmla="*/ 4977245 h 5808518"/>
                  <a:gd name="connsiteX97" fmla="*/ 3667991 w 3979849"/>
                  <a:gd name="connsiteY97" fmla="*/ 4935682 h 5808518"/>
                  <a:gd name="connsiteX98" fmla="*/ 3678382 w 3979849"/>
                  <a:gd name="connsiteY98" fmla="*/ 4894118 h 5808518"/>
                  <a:gd name="connsiteX99" fmla="*/ 3709555 w 3979849"/>
                  <a:gd name="connsiteY99" fmla="*/ 4842163 h 5808518"/>
                  <a:gd name="connsiteX100" fmla="*/ 3719945 w 3979849"/>
                  <a:gd name="connsiteY100" fmla="*/ 4821382 h 5808518"/>
                  <a:gd name="connsiteX101" fmla="*/ 3730336 w 3979849"/>
                  <a:gd name="connsiteY101" fmla="*/ 4790209 h 5808518"/>
                  <a:gd name="connsiteX102" fmla="*/ 3751118 w 3979849"/>
                  <a:gd name="connsiteY102" fmla="*/ 4748645 h 5808518"/>
                  <a:gd name="connsiteX103" fmla="*/ 3761509 w 3979849"/>
                  <a:gd name="connsiteY103" fmla="*/ 4717472 h 5808518"/>
                  <a:gd name="connsiteX104" fmla="*/ 3782291 w 3979849"/>
                  <a:gd name="connsiteY104" fmla="*/ 4696691 h 5808518"/>
                  <a:gd name="connsiteX105" fmla="*/ 3823855 w 3979849"/>
                  <a:gd name="connsiteY105" fmla="*/ 4675909 h 5808518"/>
                  <a:gd name="connsiteX106" fmla="*/ 3865418 w 3979849"/>
                  <a:gd name="connsiteY106" fmla="*/ 4634345 h 5808518"/>
                  <a:gd name="connsiteX107" fmla="*/ 3938155 w 3979849"/>
                  <a:gd name="connsiteY107" fmla="*/ 4603172 h 5808518"/>
                  <a:gd name="connsiteX108" fmla="*/ 3958936 w 3979849"/>
                  <a:gd name="connsiteY108" fmla="*/ 4582391 h 5808518"/>
                  <a:gd name="connsiteX109" fmla="*/ 3979718 w 3979849"/>
                  <a:gd name="connsiteY109" fmla="*/ 4561609 h 580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979849" h="5808518">
                    <a:moveTo>
                      <a:pt x="3699164" y="644236"/>
                    </a:moveTo>
                    <a:cubicBezTo>
                      <a:pt x="3241964" y="519545"/>
                      <a:pt x="2781662" y="405715"/>
                      <a:pt x="2327564" y="270163"/>
                    </a:cubicBezTo>
                    <a:cubicBezTo>
                      <a:pt x="2312751" y="265741"/>
                      <a:pt x="2308993" y="220420"/>
                      <a:pt x="2296391" y="207818"/>
                    </a:cubicBezTo>
                    <a:cubicBezTo>
                      <a:pt x="2286000" y="197427"/>
                      <a:pt x="2274981" y="187628"/>
                      <a:pt x="2265218" y="176645"/>
                    </a:cubicBezTo>
                    <a:cubicBezTo>
                      <a:pt x="2247246" y="156426"/>
                      <a:pt x="2234259" y="131359"/>
                      <a:pt x="2213264" y="114300"/>
                    </a:cubicBezTo>
                    <a:cubicBezTo>
                      <a:pt x="2208454" y="110392"/>
                      <a:pt x="2097320" y="35298"/>
                      <a:pt x="2057400" y="20782"/>
                    </a:cubicBezTo>
                    <a:cubicBezTo>
                      <a:pt x="2033703" y="12165"/>
                      <a:pt x="2008909" y="6927"/>
                      <a:pt x="1984664" y="0"/>
                    </a:cubicBezTo>
                    <a:lnTo>
                      <a:pt x="1849582" y="10391"/>
                    </a:lnTo>
                    <a:cubicBezTo>
                      <a:pt x="1791618" y="15660"/>
                      <a:pt x="1697553" y="29343"/>
                      <a:pt x="1641764" y="31172"/>
                    </a:cubicBezTo>
                    <a:cubicBezTo>
                      <a:pt x="1468640" y="36848"/>
                      <a:pt x="1295400" y="38099"/>
                      <a:pt x="1122218" y="41563"/>
                    </a:cubicBezTo>
                    <a:cubicBezTo>
                      <a:pt x="1063441" y="48094"/>
                      <a:pt x="1018985" y="46421"/>
                      <a:pt x="966355" y="72736"/>
                    </a:cubicBezTo>
                    <a:lnTo>
                      <a:pt x="883227" y="114300"/>
                    </a:lnTo>
                    <a:cubicBezTo>
                      <a:pt x="876300" y="117764"/>
                      <a:pt x="870040" y="123172"/>
                      <a:pt x="862445" y="124691"/>
                    </a:cubicBezTo>
                    <a:lnTo>
                      <a:pt x="810491" y="135082"/>
                    </a:lnTo>
                    <a:cubicBezTo>
                      <a:pt x="766211" y="157220"/>
                      <a:pt x="789667" y="147371"/>
                      <a:pt x="706582" y="166254"/>
                    </a:cubicBezTo>
                    <a:cubicBezTo>
                      <a:pt x="434096" y="228183"/>
                      <a:pt x="666287" y="171132"/>
                      <a:pt x="477982" y="218209"/>
                    </a:cubicBezTo>
                    <a:cubicBezTo>
                      <a:pt x="467591" y="225136"/>
                      <a:pt x="456403" y="230996"/>
                      <a:pt x="446809" y="238991"/>
                    </a:cubicBezTo>
                    <a:cubicBezTo>
                      <a:pt x="417860" y="263115"/>
                      <a:pt x="407400" y="281145"/>
                      <a:pt x="384464" y="311727"/>
                    </a:cubicBezTo>
                    <a:cubicBezTo>
                      <a:pt x="377537" y="332509"/>
                      <a:pt x="371374" y="353561"/>
                      <a:pt x="363682" y="374072"/>
                    </a:cubicBezTo>
                    <a:cubicBezTo>
                      <a:pt x="360963" y="381324"/>
                      <a:pt x="356010" y="387602"/>
                      <a:pt x="353291" y="394854"/>
                    </a:cubicBezTo>
                    <a:cubicBezTo>
                      <a:pt x="345599" y="415365"/>
                      <a:pt x="340201" y="436689"/>
                      <a:pt x="332509" y="457200"/>
                    </a:cubicBezTo>
                    <a:cubicBezTo>
                      <a:pt x="319410" y="492129"/>
                      <a:pt x="317323" y="534730"/>
                      <a:pt x="290945" y="561109"/>
                    </a:cubicBezTo>
                    <a:cubicBezTo>
                      <a:pt x="242275" y="609782"/>
                      <a:pt x="298239" y="550170"/>
                      <a:pt x="228600" y="654627"/>
                    </a:cubicBezTo>
                    <a:cubicBezTo>
                      <a:pt x="181481" y="725304"/>
                      <a:pt x="235568" y="614911"/>
                      <a:pt x="187036" y="706582"/>
                    </a:cubicBezTo>
                    <a:cubicBezTo>
                      <a:pt x="161670" y="754496"/>
                      <a:pt x="138545" y="803563"/>
                      <a:pt x="114300" y="852054"/>
                    </a:cubicBezTo>
                    <a:cubicBezTo>
                      <a:pt x="110836" y="858981"/>
                      <a:pt x="106037" y="865389"/>
                      <a:pt x="103909" y="872836"/>
                    </a:cubicBezTo>
                    <a:cubicBezTo>
                      <a:pt x="80999" y="953019"/>
                      <a:pt x="94404" y="923019"/>
                      <a:pt x="72736" y="966354"/>
                    </a:cubicBezTo>
                    <a:cubicBezTo>
                      <a:pt x="61524" y="1022416"/>
                      <a:pt x="59321" y="1028434"/>
                      <a:pt x="51955" y="1091045"/>
                    </a:cubicBezTo>
                    <a:cubicBezTo>
                      <a:pt x="47888" y="1125616"/>
                      <a:pt x="45272" y="1160343"/>
                      <a:pt x="41564" y="1194954"/>
                    </a:cubicBezTo>
                    <a:cubicBezTo>
                      <a:pt x="20730" y="1389405"/>
                      <a:pt x="40417" y="1323087"/>
                      <a:pt x="10391" y="1413163"/>
                    </a:cubicBezTo>
                    <a:cubicBezTo>
                      <a:pt x="6927" y="1451263"/>
                      <a:pt x="0" y="1489206"/>
                      <a:pt x="0" y="1527463"/>
                    </a:cubicBezTo>
                    <a:cubicBezTo>
                      <a:pt x="0" y="1748938"/>
                      <a:pt x="6826" y="1696064"/>
                      <a:pt x="20782" y="1849582"/>
                    </a:cubicBezTo>
                    <a:cubicBezTo>
                      <a:pt x="34208" y="1997267"/>
                      <a:pt x="10558" y="1943433"/>
                      <a:pt x="41564" y="2005445"/>
                    </a:cubicBezTo>
                    <a:cubicBezTo>
                      <a:pt x="45028" y="2043545"/>
                      <a:pt x="51955" y="2081488"/>
                      <a:pt x="51955" y="2119745"/>
                    </a:cubicBezTo>
                    <a:cubicBezTo>
                      <a:pt x="51955" y="2323036"/>
                      <a:pt x="43806" y="2410468"/>
                      <a:pt x="31173" y="2587336"/>
                    </a:cubicBezTo>
                    <a:cubicBezTo>
                      <a:pt x="36801" y="2716768"/>
                      <a:pt x="39257" y="2834425"/>
                      <a:pt x="51955" y="2961409"/>
                    </a:cubicBezTo>
                    <a:cubicBezTo>
                      <a:pt x="59612" y="3037983"/>
                      <a:pt x="68687" y="3055026"/>
                      <a:pt x="83127" y="3138054"/>
                    </a:cubicBezTo>
                    <a:cubicBezTo>
                      <a:pt x="102782" y="3251068"/>
                      <a:pt x="102938" y="3264393"/>
                      <a:pt x="114300" y="3366654"/>
                    </a:cubicBezTo>
                    <a:cubicBezTo>
                      <a:pt x="107373" y="3446318"/>
                      <a:pt x="102349" y="3526170"/>
                      <a:pt x="93518" y="3605645"/>
                    </a:cubicBezTo>
                    <a:cubicBezTo>
                      <a:pt x="83551" y="3695348"/>
                      <a:pt x="80296" y="3718959"/>
                      <a:pt x="72736" y="3813463"/>
                    </a:cubicBezTo>
                    <a:cubicBezTo>
                      <a:pt x="68859" y="3861923"/>
                      <a:pt x="66073" y="3910465"/>
                      <a:pt x="62345" y="3958936"/>
                    </a:cubicBezTo>
                    <a:cubicBezTo>
                      <a:pt x="59146" y="4000521"/>
                      <a:pt x="55418" y="4042063"/>
                      <a:pt x="51955" y="4083627"/>
                    </a:cubicBezTo>
                    <a:cubicBezTo>
                      <a:pt x="65669" y="4220782"/>
                      <a:pt x="72736" y="4271169"/>
                      <a:pt x="72736" y="4436918"/>
                    </a:cubicBezTo>
                    <a:cubicBezTo>
                      <a:pt x="72736" y="4461409"/>
                      <a:pt x="66928" y="4485595"/>
                      <a:pt x="62345" y="4509654"/>
                    </a:cubicBezTo>
                    <a:cubicBezTo>
                      <a:pt x="44122" y="4605326"/>
                      <a:pt x="38610" y="4625378"/>
                      <a:pt x="20782" y="4696691"/>
                    </a:cubicBezTo>
                    <a:cubicBezTo>
                      <a:pt x="24246" y="4738255"/>
                      <a:pt x="22993" y="4780484"/>
                      <a:pt x="31173" y="4821382"/>
                    </a:cubicBezTo>
                    <a:cubicBezTo>
                      <a:pt x="37700" y="4854018"/>
                      <a:pt x="69124" y="4861139"/>
                      <a:pt x="93518" y="4873336"/>
                    </a:cubicBezTo>
                    <a:lnTo>
                      <a:pt x="114300" y="4883727"/>
                    </a:lnTo>
                    <a:cubicBezTo>
                      <a:pt x="144274" y="4943674"/>
                      <a:pt x="95676" y="4855072"/>
                      <a:pt x="155864" y="4925291"/>
                    </a:cubicBezTo>
                    <a:cubicBezTo>
                      <a:pt x="169007" y="4940625"/>
                      <a:pt x="174918" y="4961088"/>
                      <a:pt x="187036" y="4977245"/>
                    </a:cubicBezTo>
                    <a:cubicBezTo>
                      <a:pt x="214263" y="5013548"/>
                      <a:pt x="329569" y="5140335"/>
                      <a:pt x="353291" y="5153891"/>
                    </a:cubicBezTo>
                    <a:cubicBezTo>
                      <a:pt x="377536" y="5167745"/>
                      <a:pt x="403016" y="5179634"/>
                      <a:pt x="426027" y="5195454"/>
                    </a:cubicBezTo>
                    <a:cubicBezTo>
                      <a:pt x="458570" y="5217827"/>
                      <a:pt x="482080" y="5255703"/>
                      <a:pt x="519545" y="5268191"/>
                    </a:cubicBezTo>
                    <a:cubicBezTo>
                      <a:pt x="616265" y="5300431"/>
                      <a:pt x="438975" y="5238297"/>
                      <a:pt x="644236" y="5340927"/>
                    </a:cubicBezTo>
                    <a:cubicBezTo>
                      <a:pt x="671945" y="5354782"/>
                      <a:pt x="705458" y="5360585"/>
                      <a:pt x="727364" y="5382491"/>
                    </a:cubicBezTo>
                    <a:cubicBezTo>
                      <a:pt x="795438" y="5450565"/>
                      <a:pt x="718039" y="5379738"/>
                      <a:pt x="800100" y="5434445"/>
                    </a:cubicBezTo>
                    <a:cubicBezTo>
                      <a:pt x="818553" y="5446747"/>
                      <a:pt x="833602" y="5463707"/>
                      <a:pt x="852055" y="5476009"/>
                    </a:cubicBezTo>
                    <a:cubicBezTo>
                      <a:pt x="864943" y="5484601"/>
                      <a:pt x="880078" y="5489269"/>
                      <a:pt x="893618" y="5496791"/>
                    </a:cubicBezTo>
                    <a:cubicBezTo>
                      <a:pt x="911273" y="5506599"/>
                      <a:pt x="928447" y="5517259"/>
                      <a:pt x="945573" y="5527963"/>
                    </a:cubicBezTo>
                    <a:cubicBezTo>
                      <a:pt x="956163" y="5534582"/>
                      <a:pt x="965828" y="5542680"/>
                      <a:pt x="976745" y="5548745"/>
                    </a:cubicBezTo>
                    <a:cubicBezTo>
                      <a:pt x="997056" y="5560029"/>
                      <a:pt x="1017859" y="5570481"/>
                      <a:pt x="1039091" y="5579918"/>
                    </a:cubicBezTo>
                    <a:cubicBezTo>
                      <a:pt x="1049100" y="5584366"/>
                      <a:pt x="1060467" y="5585411"/>
                      <a:pt x="1070264" y="5590309"/>
                    </a:cubicBezTo>
                    <a:cubicBezTo>
                      <a:pt x="1088328" y="5599341"/>
                      <a:pt x="1104563" y="5611674"/>
                      <a:pt x="1122218" y="5621482"/>
                    </a:cubicBezTo>
                    <a:cubicBezTo>
                      <a:pt x="1135759" y="5629004"/>
                      <a:pt x="1149927" y="5635336"/>
                      <a:pt x="1163782" y="5642263"/>
                    </a:cubicBezTo>
                    <a:cubicBezTo>
                      <a:pt x="1170709" y="5645727"/>
                      <a:pt x="1177216" y="5650205"/>
                      <a:pt x="1184564" y="5652654"/>
                    </a:cubicBezTo>
                    <a:cubicBezTo>
                      <a:pt x="1194955" y="5656118"/>
                      <a:pt x="1205669" y="5658730"/>
                      <a:pt x="1215736" y="5663045"/>
                    </a:cubicBezTo>
                    <a:cubicBezTo>
                      <a:pt x="1325934" y="5710274"/>
                      <a:pt x="1180360" y="5656273"/>
                      <a:pt x="1309255" y="5704609"/>
                    </a:cubicBezTo>
                    <a:cubicBezTo>
                      <a:pt x="1319510" y="5708455"/>
                      <a:pt x="1330258" y="5710932"/>
                      <a:pt x="1340427" y="5715000"/>
                    </a:cubicBezTo>
                    <a:cubicBezTo>
                      <a:pt x="1347618" y="5717876"/>
                      <a:pt x="1353648" y="5723711"/>
                      <a:pt x="1361209" y="5725391"/>
                    </a:cubicBezTo>
                    <a:cubicBezTo>
                      <a:pt x="1393429" y="5732551"/>
                      <a:pt x="1501252" y="5742896"/>
                      <a:pt x="1527464" y="5746172"/>
                    </a:cubicBezTo>
                    <a:cubicBezTo>
                      <a:pt x="1689811" y="5766465"/>
                      <a:pt x="1494835" y="5749539"/>
                      <a:pt x="1756064" y="5766954"/>
                    </a:cubicBezTo>
                    <a:cubicBezTo>
                      <a:pt x="1977739" y="5754639"/>
                      <a:pt x="1960582" y="5749726"/>
                      <a:pt x="2213264" y="5766954"/>
                    </a:cubicBezTo>
                    <a:cubicBezTo>
                      <a:pt x="2275848" y="5771221"/>
                      <a:pt x="2400300" y="5787736"/>
                      <a:pt x="2400300" y="5787736"/>
                    </a:cubicBezTo>
                    <a:cubicBezTo>
                      <a:pt x="2439762" y="5807467"/>
                      <a:pt x="2436100" y="5808518"/>
                      <a:pt x="2504209" y="5808518"/>
                    </a:cubicBezTo>
                    <a:cubicBezTo>
                      <a:pt x="2543559" y="5808518"/>
                      <a:pt x="2714810" y="5792206"/>
                      <a:pt x="2763982" y="5787736"/>
                    </a:cubicBezTo>
                    <a:cubicBezTo>
                      <a:pt x="2777836" y="5784272"/>
                      <a:pt x="2791459" y="5779693"/>
                      <a:pt x="2805545" y="5777345"/>
                    </a:cubicBezTo>
                    <a:cubicBezTo>
                      <a:pt x="2833090" y="5772754"/>
                      <a:pt x="2861822" y="5774625"/>
                      <a:pt x="2888673" y="5766954"/>
                    </a:cubicBezTo>
                    <a:cubicBezTo>
                      <a:pt x="2911014" y="5760571"/>
                      <a:pt x="2929866" y="5745396"/>
                      <a:pt x="2951018" y="5735782"/>
                    </a:cubicBezTo>
                    <a:cubicBezTo>
                      <a:pt x="2967999" y="5728064"/>
                      <a:pt x="2986290" y="5723342"/>
                      <a:pt x="3002973" y="5715000"/>
                    </a:cubicBezTo>
                    <a:cubicBezTo>
                      <a:pt x="3044923" y="5694025"/>
                      <a:pt x="3027020" y="5693684"/>
                      <a:pt x="3065318" y="5663045"/>
                    </a:cubicBezTo>
                    <a:cubicBezTo>
                      <a:pt x="3071366" y="5658207"/>
                      <a:pt x="3080150" y="5657612"/>
                      <a:pt x="3086100" y="5652654"/>
                    </a:cubicBezTo>
                    <a:cubicBezTo>
                      <a:pt x="3146135" y="5602626"/>
                      <a:pt x="3110652" y="5627161"/>
                      <a:pt x="3148445" y="5579918"/>
                    </a:cubicBezTo>
                    <a:cubicBezTo>
                      <a:pt x="3196766" y="5519515"/>
                      <a:pt x="3143023" y="5590511"/>
                      <a:pt x="3190009" y="5548745"/>
                    </a:cubicBezTo>
                    <a:cubicBezTo>
                      <a:pt x="3215636" y="5525965"/>
                      <a:pt x="3238500" y="5500254"/>
                      <a:pt x="3262745" y="5476009"/>
                    </a:cubicBezTo>
                    <a:lnTo>
                      <a:pt x="3325091" y="5413663"/>
                    </a:lnTo>
                    <a:lnTo>
                      <a:pt x="3377045" y="5361709"/>
                    </a:lnTo>
                    <a:cubicBezTo>
                      <a:pt x="3383972" y="5351318"/>
                      <a:pt x="3391631" y="5341379"/>
                      <a:pt x="3397827" y="5330536"/>
                    </a:cubicBezTo>
                    <a:cubicBezTo>
                      <a:pt x="3405512" y="5317087"/>
                      <a:pt x="3410017" y="5301860"/>
                      <a:pt x="3418609" y="5288972"/>
                    </a:cubicBezTo>
                    <a:cubicBezTo>
                      <a:pt x="3424043" y="5280821"/>
                      <a:pt x="3432464" y="5275118"/>
                      <a:pt x="3439391" y="5268191"/>
                    </a:cubicBezTo>
                    <a:cubicBezTo>
                      <a:pt x="3452095" y="5242783"/>
                      <a:pt x="3462596" y="5217485"/>
                      <a:pt x="3480955" y="5195454"/>
                    </a:cubicBezTo>
                    <a:cubicBezTo>
                      <a:pt x="3523461" y="5144446"/>
                      <a:pt x="3504385" y="5184983"/>
                      <a:pt x="3543300" y="5122718"/>
                    </a:cubicBezTo>
                    <a:cubicBezTo>
                      <a:pt x="3551510" y="5109583"/>
                      <a:pt x="3555490" y="5094042"/>
                      <a:pt x="3564082" y="5081154"/>
                    </a:cubicBezTo>
                    <a:cubicBezTo>
                      <a:pt x="3569516" y="5073003"/>
                      <a:pt x="3578986" y="5068209"/>
                      <a:pt x="3584864" y="5060372"/>
                    </a:cubicBezTo>
                    <a:cubicBezTo>
                      <a:pt x="3589511" y="5054176"/>
                      <a:pt x="3589779" y="5045067"/>
                      <a:pt x="3595255" y="5039591"/>
                    </a:cubicBezTo>
                    <a:cubicBezTo>
                      <a:pt x="3600731" y="5034115"/>
                      <a:pt x="3609840" y="5033847"/>
                      <a:pt x="3616036" y="5029200"/>
                    </a:cubicBezTo>
                    <a:cubicBezTo>
                      <a:pt x="3623873" y="5023322"/>
                      <a:pt x="3629891" y="5015345"/>
                      <a:pt x="3636818" y="5008418"/>
                    </a:cubicBezTo>
                    <a:cubicBezTo>
                      <a:pt x="3640282" y="4998027"/>
                      <a:pt x="3642894" y="4987312"/>
                      <a:pt x="3647209" y="4977245"/>
                    </a:cubicBezTo>
                    <a:cubicBezTo>
                      <a:pt x="3653311" y="4963008"/>
                      <a:pt x="3667991" y="4935682"/>
                      <a:pt x="3667991" y="4935682"/>
                    </a:cubicBezTo>
                    <a:cubicBezTo>
                      <a:pt x="3671455" y="4921827"/>
                      <a:pt x="3673866" y="4907666"/>
                      <a:pt x="3678382" y="4894118"/>
                    </a:cubicBezTo>
                    <a:cubicBezTo>
                      <a:pt x="3684320" y="4876303"/>
                      <a:pt x="3700662" y="4856984"/>
                      <a:pt x="3709555" y="4842163"/>
                    </a:cubicBezTo>
                    <a:cubicBezTo>
                      <a:pt x="3713539" y="4835522"/>
                      <a:pt x="3717069" y="4828573"/>
                      <a:pt x="3719945" y="4821382"/>
                    </a:cubicBezTo>
                    <a:cubicBezTo>
                      <a:pt x="3724013" y="4811212"/>
                      <a:pt x="3726021" y="4800276"/>
                      <a:pt x="3730336" y="4790209"/>
                    </a:cubicBezTo>
                    <a:cubicBezTo>
                      <a:pt x="3736438" y="4775971"/>
                      <a:pt x="3746220" y="4763340"/>
                      <a:pt x="3751118" y="4748645"/>
                    </a:cubicBezTo>
                    <a:cubicBezTo>
                      <a:pt x="3754582" y="4738254"/>
                      <a:pt x="3755874" y="4726864"/>
                      <a:pt x="3761509" y="4717472"/>
                    </a:cubicBezTo>
                    <a:cubicBezTo>
                      <a:pt x="3766549" y="4709072"/>
                      <a:pt x="3774140" y="4702125"/>
                      <a:pt x="3782291" y="4696691"/>
                    </a:cubicBezTo>
                    <a:cubicBezTo>
                      <a:pt x="3795180" y="4688099"/>
                      <a:pt x="3823855" y="4675909"/>
                      <a:pt x="3823855" y="4675909"/>
                    </a:cubicBezTo>
                    <a:cubicBezTo>
                      <a:pt x="3837709" y="4662054"/>
                      <a:pt x="3846830" y="4640541"/>
                      <a:pt x="3865418" y="4634345"/>
                    </a:cubicBezTo>
                    <a:cubicBezTo>
                      <a:pt x="3884048" y="4628135"/>
                      <a:pt x="3925315" y="4616012"/>
                      <a:pt x="3938155" y="4603172"/>
                    </a:cubicBezTo>
                    <a:cubicBezTo>
                      <a:pt x="3945082" y="4596245"/>
                      <a:pt x="3951099" y="4588269"/>
                      <a:pt x="3958936" y="4582391"/>
                    </a:cubicBezTo>
                    <a:cubicBezTo>
                      <a:pt x="3982816" y="4564481"/>
                      <a:pt x="3979718" y="4582415"/>
                      <a:pt x="3979718" y="4561609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B353107-03FA-4A4B-AF1B-578FC125B448}"/>
                  </a:ext>
                </a:extLst>
              </p:cNvPr>
              <p:cNvSpPr/>
              <p:nvPr/>
            </p:nvSpPr>
            <p:spPr bwMode="auto">
              <a:xfrm>
                <a:off x="6456795" y="773254"/>
                <a:ext cx="4561609" cy="5621636"/>
              </a:xfrm>
              <a:custGeom>
                <a:avLst/>
                <a:gdLst>
                  <a:gd name="connsiteX0" fmla="*/ 0 w 4561609"/>
                  <a:gd name="connsiteY0" fmla="*/ 592282 h 5621636"/>
                  <a:gd name="connsiteX1" fmla="*/ 31173 w 4561609"/>
                  <a:gd name="connsiteY1" fmla="*/ 561109 h 5621636"/>
                  <a:gd name="connsiteX2" fmla="*/ 51954 w 4561609"/>
                  <a:gd name="connsiteY2" fmla="*/ 550718 h 5621636"/>
                  <a:gd name="connsiteX3" fmla="*/ 103909 w 4561609"/>
                  <a:gd name="connsiteY3" fmla="*/ 498763 h 5621636"/>
                  <a:gd name="connsiteX4" fmla="*/ 124691 w 4561609"/>
                  <a:gd name="connsiteY4" fmla="*/ 477982 h 5621636"/>
                  <a:gd name="connsiteX5" fmla="*/ 176645 w 4561609"/>
                  <a:gd name="connsiteY5" fmla="*/ 446809 h 5621636"/>
                  <a:gd name="connsiteX6" fmla="*/ 207818 w 4561609"/>
                  <a:gd name="connsiteY6" fmla="*/ 405245 h 5621636"/>
                  <a:gd name="connsiteX7" fmla="*/ 249382 w 4561609"/>
                  <a:gd name="connsiteY7" fmla="*/ 394854 h 5621636"/>
                  <a:gd name="connsiteX8" fmla="*/ 353291 w 4561609"/>
                  <a:gd name="connsiteY8" fmla="*/ 374073 h 5621636"/>
                  <a:gd name="connsiteX9" fmla="*/ 446809 w 4561609"/>
                  <a:gd name="connsiteY9" fmla="*/ 363682 h 5621636"/>
                  <a:gd name="connsiteX10" fmla="*/ 561109 w 4561609"/>
                  <a:gd name="connsiteY10" fmla="*/ 342900 h 5621636"/>
                  <a:gd name="connsiteX11" fmla="*/ 675409 w 4561609"/>
                  <a:gd name="connsiteY11" fmla="*/ 332509 h 5621636"/>
                  <a:gd name="connsiteX12" fmla="*/ 758536 w 4561609"/>
                  <a:gd name="connsiteY12" fmla="*/ 342900 h 5621636"/>
                  <a:gd name="connsiteX13" fmla="*/ 800100 w 4561609"/>
                  <a:gd name="connsiteY13" fmla="*/ 353291 h 5621636"/>
                  <a:gd name="connsiteX14" fmla="*/ 976745 w 4561609"/>
                  <a:gd name="connsiteY14" fmla="*/ 363682 h 5621636"/>
                  <a:gd name="connsiteX15" fmla="*/ 1163782 w 4561609"/>
                  <a:gd name="connsiteY15" fmla="*/ 290945 h 5621636"/>
                  <a:gd name="connsiteX16" fmla="*/ 1184564 w 4561609"/>
                  <a:gd name="connsiteY16" fmla="*/ 270163 h 5621636"/>
                  <a:gd name="connsiteX17" fmla="*/ 1194954 w 4561609"/>
                  <a:gd name="connsiteY17" fmla="*/ 218209 h 5621636"/>
                  <a:gd name="connsiteX18" fmla="*/ 1215736 w 4561609"/>
                  <a:gd name="connsiteY18" fmla="*/ 197427 h 5621636"/>
                  <a:gd name="connsiteX19" fmla="*/ 1226127 w 4561609"/>
                  <a:gd name="connsiteY19" fmla="*/ 145473 h 5621636"/>
                  <a:gd name="connsiteX20" fmla="*/ 1267691 w 4561609"/>
                  <a:gd name="connsiteY20" fmla="*/ 93518 h 5621636"/>
                  <a:gd name="connsiteX21" fmla="*/ 1319645 w 4561609"/>
                  <a:gd name="connsiteY21" fmla="*/ 31173 h 5621636"/>
                  <a:gd name="connsiteX22" fmla="*/ 1444336 w 4561609"/>
                  <a:gd name="connsiteY22" fmla="*/ 0 h 5621636"/>
                  <a:gd name="connsiteX23" fmla="*/ 1579418 w 4561609"/>
                  <a:gd name="connsiteY23" fmla="*/ 10391 h 5621636"/>
                  <a:gd name="connsiteX24" fmla="*/ 1589809 w 4561609"/>
                  <a:gd name="connsiteY24" fmla="*/ 31173 h 5621636"/>
                  <a:gd name="connsiteX25" fmla="*/ 1704109 w 4561609"/>
                  <a:gd name="connsiteY25" fmla="*/ 72736 h 5621636"/>
                  <a:gd name="connsiteX26" fmla="*/ 1776845 w 4561609"/>
                  <a:gd name="connsiteY26" fmla="*/ 124691 h 5621636"/>
                  <a:gd name="connsiteX27" fmla="*/ 1828800 w 4561609"/>
                  <a:gd name="connsiteY27" fmla="*/ 176645 h 5621636"/>
                  <a:gd name="connsiteX28" fmla="*/ 1922318 w 4561609"/>
                  <a:gd name="connsiteY28" fmla="*/ 207818 h 5621636"/>
                  <a:gd name="connsiteX29" fmla="*/ 2036618 w 4561609"/>
                  <a:gd name="connsiteY29" fmla="*/ 249382 h 5621636"/>
                  <a:gd name="connsiteX30" fmla="*/ 2192482 w 4561609"/>
                  <a:gd name="connsiteY30" fmla="*/ 270163 h 5621636"/>
                  <a:gd name="connsiteX31" fmla="*/ 2441864 w 4561609"/>
                  <a:gd name="connsiteY31" fmla="*/ 259773 h 5621636"/>
                  <a:gd name="connsiteX32" fmla="*/ 2712027 w 4561609"/>
                  <a:gd name="connsiteY32" fmla="*/ 238991 h 5621636"/>
                  <a:gd name="connsiteX33" fmla="*/ 2784764 w 4561609"/>
                  <a:gd name="connsiteY33" fmla="*/ 259773 h 5621636"/>
                  <a:gd name="connsiteX34" fmla="*/ 2795154 w 4561609"/>
                  <a:gd name="connsiteY34" fmla="*/ 280554 h 5621636"/>
                  <a:gd name="connsiteX35" fmla="*/ 2815936 w 4561609"/>
                  <a:gd name="connsiteY35" fmla="*/ 301336 h 5621636"/>
                  <a:gd name="connsiteX36" fmla="*/ 2857500 w 4561609"/>
                  <a:gd name="connsiteY36" fmla="*/ 332509 h 5621636"/>
                  <a:gd name="connsiteX37" fmla="*/ 2878282 w 4561609"/>
                  <a:gd name="connsiteY37" fmla="*/ 342900 h 5621636"/>
                  <a:gd name="connsiteX38" fmla="*/ 2951018 w 4561609"/>
                  <a:gd name="connsiteY38" fmla="*/ 405245 h 5621636"/>
                  <a:gd name="connsiteX39" fmla="*/ 2971800 w 4561609"/>
                  <a:gd name="connsiteY39" fmla="*/ 426027 h 5621636"/>
                  <a:gd name="connsiteX40" fmla="*/ 3075709 w 4561609"/>
                  <a:gd name="connsiteY40" fmla="*/ 498763 h 5621636"/>
                  <a:gd name="connsiteX41" fmla="*/ 3106882 w 4561609"/>
                  <a:gd name="connsiteY41" fmla="*/ 509154 h 5621636"/>
                  <a:gd name="connsiteX42" fmla="*/ 3200400 w 4561609"/>
                  <a:gd name="connsiteY42" fmla="*/ 561109 h 5621636"/>
                  <a:gd name="connsiteX43" fmla="*/ 3231573 w 4561609"/>
                  <a:gd name="connsiteY43" fmla="*/ 581891 h 5621636"/>
                  <a:gd name="connsiteX44" fmla="*/ 3325091 w 4561609"/>
                  <a:gd name="connsiteY44" fmla="*/ 613063 h 5621636"/>
                  <a:gd name="connsiteX45" fmla="*/ 3356264 w 4561609"/>
                  <a:gd name="connsiteY45" fmla="*/ 633845 h 5621636"/>
                  <a:gd name="connsiteX46" fmla="*/ 3449782 w 4561609"/>
                  <a:gd name="connsiteY46" fmla="*/ 675409 h 5621636"/>
                  <a:gd name="connsiteX47" fmla="*/ 3501736 w 4561609"/>
                  <a:gd name="connsiteY47" fmla="*/ 727363 h 5621636"/>
                  <a:gd name="connsiteX48" fmla="*/ 3543300 w 4561609"/>
                  <a:gd name="connsiteY48" fmla="*/ 800100 h 5621636"/>
                  <a:gd name="connsiteX49" fmla="*/ 3564082 w 4561609"/>
                  <a:gd name="connsiteY49" fmla="*/ 820882 h 5621636"/>
                  <a:gd name="connsiteX50" fmla="*/ 3595254 w 4561609"/>
                  <a:gd name="connsiteY50" fmla="*/ 872836 h 5621636"/>
                  <a:gd name="connsiteX51" fmla="*/ 3605645 w 4561609"/>
                  <a:gd name="connsiteY51" fmla="*/ 893618 h 5621636"/>
                  <a:gd name="connsiteX52" fmla="*/ 3657600 w 4561609"/>
                  <a:gd name="connsiteY52" fmla="*/ 966354 h 5621636"/>
                  <a:gd name="connsiteX53" fmla="*/ 3667991 w 4561609"/>
                  <a:gd name="connsiteY53" fmla="*/ 987136 h 5621636"/>
                  <a:gd name="connsiteX54" fmla="*/ 3719945 w 4561609"/>
                  <a:gd name="connsiteY54" fmla="*/ 1070263 h 5621636"/>
                  <a:gd name="connsiteX55" fmla="*/ 3740727 w 4561609"/>
                  <a:gd name="connsiteY55" fmla="*/ 1091045 h 5621636"/>
                  <a:gd name="connsiteX56" fmla="*/ 3792682 w 4561609"/>
                  <a:gd name="connsiteY56" fmla="*/ 1163782 h 5621636"/>
                  <a:gd name="connsiteX57" fmla="*/ 3803073 w 4561609"/>
                  <a:gd name="connsiteY57" fmla="*/ 1184563 h 5621636"/>
                  <a:gd name="connsiteX58" fmla="*/ 3855027 w 4561609"/>
                  <a:gd name="connsiteY58" fmla="*/ 1267691 h 5621636"/>
                  <a:gd name="connsiteX59" fmla="*/ 3938154 w 4561609"/>
                  <a:gd name="connsiteY59" fmla="*/ 1423554 h 5621636"/>
                  <a:gd name="connsiteX60" fmla="*/ 3979718 w 4561609"/>
                  <a:gd name="connsiteY60" fmla="*/ 1527463 h 5621636"/>
                  <a:gd name="connsiteX61" fmla="*/ 4000500 w 4561609"/>
                  <a:gd name="connsiteY61" fmla="*/ 1548245 h 5621636"/>
                  <a:gd name="connsiteX62" fmla="*/ 4052454 w 4561609"/>
                  <a:gd name="connsiteY62" fmla="*/ 1662545 h 5621636"/>
                  <a:gd name="connsiteX63" fmla="*/ 4094018 w 4561609"/>
                  <a:gd name="connsiteY63" fmla="*/ 1756063 h 5621636"/>
                  <a:gd name="connsiteX64" fmla="*/ 4104409 w 4561609"/>
                  <a:gd name="connsiteY64" fmla="*/ 1787236 h 5621636"/>
                  <a:gd name="connsiteX65" fmla="*/ 4166754 w 4561609"/>
                  <a:gd name="connsiteY65" fmla="*/ 1901536 h 5621636"/>
                  <a:gd name="connsiteX66" fmla="*/ 4177145 w 4561609"/>
                  <a:gd name="connsiteY66" fmla="*/ 1932709 h 5621636"/>
                  <a:gd name="connsiteX67" fmla="*/ 4208318 w 4561609"/>
                  <a:gd name="connsiteY67" fmla="*/ 1984663 h 5621636"/>
                  <a:gd name="connsiteX68" fmla="*/ 4229100 w 4561609"/>
                  <a:gd name="connsiteY68" fmla="*/ 2067791 h 5621636"/>
                  <a:gd name="connsiteX69" fmla="*/ 4239491 w 4561609"/>
                  <a:gd name="connsiteY69" fmla="*/ 2088573 h 5621636"/>
                  <a:gd name="connsiteX70" fmla="*/ 4260273 w 4561609"/>
                  <a:gd name="connsiteY70" fmla="*/ 2171700 h 5621636"/>
                  <a:gd name="connsiteX71" fmla="*/ 4291445 w 4561609"/>
                  <a:gd name="connsiteY71" fmla="*/ 2389909 h 5621636"/>
                  <a:gd name="connsiteX72" fmla="*/ 4301836 w 4561609"/>
                  <a:gd name="connsiteY72" fmla="*/ 2473036 h 5621636"/>
                  <a:gd name="connsiteX73" fmla="*/ 4312227 w 4561609"/>
                  <a:gd name="connsiteY73" fmla="*/ 2493818 h 5621636"/>
                  <a:gd name="connsiteX74" fmla="*/ 4333009 w 4561609"/>
                  <a:gd name="connsiteY74" fmla="*/ 2618509 h 5621636"/>
                  <a:gd name="connsiteX75" fmla="*/ 4364182 w 4561609"/>
                  <a:gd name="connsiteY75" fmla="*/ 2701636 h 5621636"/>
                  <a:gd name="connsiteX76" fmla="*/ 4478482 w 4561609"/>
                  <a:gd name="connsiteY76" fmla="*/ 2951018 h 5621636"/>
                  <a:gd name="connsiteX77" fmla="*/ 4530436 w 4561609"/>
                  <a:gd name="connsiteY77" fmla="*/ 3138054 h 5621636"/>
                  <a:gd name="connsiteX78" fmla="*/ 4540827 w 4561609"/>
                  <a:gd name="connsiteY78" fmla="*/ 3241963 h 5621636"/>
                  <a:gd name="connsiteX79" fmla="*/ 4551218 w 4561609"/>
                  <a:gd name="connsiteY79" fmla="*/ 3262745 h 5621636"/>
                  <a:gd name="connsiteX80" fmla="*/ 4561609 w 4561609"/>
                  <a:gd name="connsiteY80" fmla="*/ 3429000 h 5621636"/>
                  <a:gd name="connsiteX81" fmla="*/ 4551218 w 4561609"/>
                  <a:gd name="connsiteY81" fmla="*/ 3626427 h 5621636"/>
                  <a:gd name="connsiteX82" fmla="*/ 4509654 w 4561609"/>
                  <a:gd name="connsiteY82" fmla="*/ 3751118 h 5621636"/>
                  <a:gd name="connsiteX83" fmla="*/ 4478482 w 4561609"/>
                  <a:gd name="connsiteY83" fmla="*/ 3865418 h 5621636"/>
                  <a:gd name="connsiteX84" fmla="*/ 4457700 w 4561609"/>
                  <a:gd name="connsiteY84" fmla="*/ 3906982 h 5621636"/>
                  <a:gd name="connsiteX85" fmla="*/ 4426527 w 4561609"/>
                  <a:gd name="connsiteY85" fmla="*/ 4000500 h 5621636"/>
                  <a:gd name="connsiteX86" fmla="*/ 4405745 w 4561609"/>
                  <a:gd name="connsiteY86" fmla="*/ 4031673 h 5621636"/>
                  <a:gd name="connsiteX87" fmla="*/ 4343400 w 4561609"/>
                  <a:gd name="connsiteY87" fmla="*/ 4156363 h 5621636"/>
                  <a:gd name="connsiteX88" fmla="*/ 4270664 w 4561609"/>
                  <a:gd name="connsiteY88" fmla="*/ 4239491 h 5621636"/>
                  <a:gd name="connsiteX89" fmla="*/ 4249882 w 4561609"/>
                  <a:gd name="connsiteY89" fmla="*/ 4249882 h 5621636"/>
                  <a:gd name="connsiteX90" fmla="*/ 4208318 w 4561609"/>
                  <a:gd name="connsiteY90" fmla="*/ 4281054 h 5621636"/>
                  <a:gd name="connsiteX91" fmla="*/ 4094018 w 4561609"/>
                  <a:gd name="connsiteY91" fmla="*/ 4353791 h 5621636"/>
                  <a:gd name="connsiteX92" fmla="*/ 4010891 w 4561609"/>
                  <a:gd name="connsiteY92" fmla="*/ 4426527 h 5621636"/>
                  <a:gd name="connsiteX93" fmla="*/ 3896591 w 4561609"/>
                  <a:gd name="connsiteY93" fmla="*/ 4540827 h 5621636"/>
                  <a:gd name="connsiteX94" fmla="*/ 3844636 w 4561609"/>
                  <a:gd name="connsiteY94" fmla="*/ 4592782 h 5621636"/>
                  <a:gd name="connsiteX95" fmla="*/ 3751118 w 4561609"/>
                  <a:gd name="connsiteY95" fmla="*/ 4675909 h 5621636"/>
                  <a:gd name="connsiteX96" fmla="*/ 3564082 w 4561609"/>
                  <a:gd name="connsiteY96" fmla="*/ 4852554 h 5621636"/>
                  <a:gd name="connsiteX97" fmla="*/ 3335482 w 4561609"/>
                  <a:gd name="connsiteY97" fmla="*/ 5122718 h 5621636"/>
                  <a:gd name="connsiteX98" fmla="*/ 3065318 w 4561609"/>
                  <a:gd name="connsiteY98" fmla="*/ 5444836 h 5621636"/>
                  <a:gd name="connsiteX99" fmla="*/ 3002973 w 4561609"/>
                  <a:gd name="connsiteY99" fmla="*/ 5527963 h 5621636"/>
                  <a:gd name="connsiteX100" fmla="*/ 2722418 w 4561609"/>
                  <a:gd name="connsiteY100" fmla="*/ 5496791 h 5621636"/>
                  <a:gd name="connsiteX101" fmla="*/ 2369127 w 4561609"/>
                  <a:gd name="connsiteY101" fmla="*/ 5465618 h 5621636"/>
                  <a:gd name="connsiteX102" fmla="*/ 2130136 w 4561609"/>
                  <a:gd name="connsiteY102" fmla="*/ 5486400 h 5621636"/>
                  <a:gd name="connsiteX103" fmla="*/ 1984664 w 4561609"/>
                  <a:gd name="connsiteY103" fmla="*/ 5517573 h 5621636"/>
                  <a:gd name="connsiteX104" fmla="*/ 1911927 w 4561609"/>
                  <a:gd name="connsiteY104" fmla="*/ 5527963 h 5621636"/>
                  <a:gd name="connsiteX105" fmla="*/ 1870364 w 4561609"/>
                  <a:gd name="connsiteY105" fmla="*/ 5538354 h 5621636"/>
                  <a:gd name="connsiteX106" fmla="*/ 1704109 w 4561609"/>
                  <a:gd name="connsiteY106" fmla="*/ 5548745 h 5621636"/>
                  <a:gd name="connsiteX107" fmla="*/ 1600200 w 4561609"/>
                  <a:gd name="connsiteY107" fmla="*/ 5579918 h 5621636"/>
                  <a:gd name="connsiteX108" fmla="*/ 1413164 w 4561609"/>
                  <a:gd name="connsiteY108" fmla="*/ 5600700 h 5621636"/>
                  <a:gd name="connsiteX109" fmla="*/ 1392382 w 4561609"/>
                  <a:gd name="connsiteY109" fmla="*/ 5611091 h 5621636"/>
                  <a:gd name="connsiteX110" fmla="*/ 1184564 w 4561609"/>
                  <a:gd name="connsiteY110" fmla="*/ 5611091 h 5621636"/>
                  <a:gd name="connsiteX111" fmla="*/ 1080654 w 4561609"/>
                  <a:gd name="connsiteY111" fmla="*/ 5590309 h 5621636"/>
                  <a:gd name="connsiteX112" fmla="*/ 1059873 w 4561609"/>
                  <a:gd name="connsiteY112" fmla="*/ 5579918 h 5621636"/>
                  <a:gd name="connsiteX113" fmla="*/ 1007918 w 4561609"/>
                  <a:gd name="connsiteY113" fmla="*/ 5559136 h 5621636"/>
                  <a:gd name="connsiteX114" fmla="*/ 955964 w 4561609"/>
                  <a:gd name="connsiteY114" fmla="*/ 5507182 h 5621636"/>
                  <a:gd name="connsiteX115" fmla="*/ 935182 w 4561609"/>
                  <a:gd name="connsiteY115" fmla="*/ 5496791 h 5621636"/>
                  <a:gd name="connsiteX116" fmla="*/ 862445 w 4561609"/>
                  <a:gd name="connsiteY116" fmla="*/ 5444836 h 5621636"/>
                  <a:gd name="connsiteX117" fmla="*/ 831273 w 4561609"/>
                  <a:gd name="connsiteY117" fmla="*/ 5424054 h 5621636"/>
                  <a:gd name="connsiteX118" fmla="*/ 789709 w 4561609"/>
                  <a:gd name="connsiteY118" fmla="*/ 5392882 h 5621636"/>
                  <a:gd name="connsiteX119" fmla="*/ 644236 w 4561609"/>
                  <a:gd name="connsiteY119" fmla="*/ 5351318 h 5621636"/>
                  <a:gd name="connsiteX120" fmla="*/ 602673 w 4561609"/>
                  <a:gd name="connsiteY120" fmla="*/ 5330536 h 5621636"/>
                  <a:gd name="connsiteX121" fmla="*/ 550718 w 4561609"/>
                  <a:gd name="connsiteY121" fmla="*/ 5320145 h 5621636"/>
                  <a:gd name="connsiteX122" fmla="*/ 529936 w 4561609"/>
                  <a:gd name="connsiteY122" fmla="*/ 5309754 h 5621636"/>
                  <a:gd name="connsiteX123" fmla="*/ 457200 w 4561609"/>
                  <a:gd name="connsiteY123" fmla="*/ 5288973 h 5621636"/>
                  <a:gd name="connsiteX124" fmla="*/ 415636 w 4561609"/>
                  <a:gd name="connsiteY124" fmla="*/ 5268191 h 5621636"/>
                  <a:gd name="connsiteX125" fmla="*/ 290945 w 4561609"/>
                  <a:gd name="connsiteY125" fmla="*/ 5216236 h 5621636"/>
                  <a:gd name="connsiteX126" fmla="*/ 280554 w 4561609"/>
                  <a:gd name="connsiteY126" fmla="*/ 5195454 h 5621636"/>
                  <a:gd name="connsiteX127" fmla="*/ 218209 w 4561609"/>
                  <a:gd name="connsiteY127" fmla="*/ 5164282 h 5621636"/>
                  <a:gd name="connsiteX128" fmla="*/ 187036 w 4561609"/>
                  <a:gd name="connsiteY128" fmla="*/ 5143500 h 5621636"/>
                  <a:gd name="connsiteX129" fmla="*/ 155864 w 4561609"/>
                  <a:gd name="connsiteY129" fmla="*/ 5101936 h 5621636"/>
                  <a:gd name="connsiteX130" fmla="*/ 114300 w 4561609"/>
                  <a:gd name="connsiteY130" fmla="*/ 5060373 h 5621636"/>
                  <a:gd name="connsiteX131" fmla="*/ 103909 w 4561609"/>
                  <a:gd name="connsiteY131" fmla="*/ 5029200 h 5621636"/>
                  <a:gd name="connsiteX132" fmla="*/ 93518 w 4561609"/>
                  <a:gd name="connsiteY132" fmla="*/ 5008418 h 5621636"/>
                  <a:gd name="connsiteX133" fmla="*/ 72736 w 4561609"/>
                  <a:gd name="connsiteY133" fmla="*/ 4946073 h 5621636"/>
                  <a:gd name="connsiteX134" fmla="*/ 51954 w 4561609"/>
                  <a:gd name="connsiteY134" fmla="*/ 4904509 h 5621636"/>
                  <a:gd name="connsiteX135" fmla="*/ 41564 w 4561609"/>
                  <a:gd name="connsiteY135" fmla="*/ 4862945 h 5621636"/>
                  <a:gd name="connsiteX136" fmla="*/ 20782 w 4561609"/>
                  <a:gd name="connsiteY136" fmla="*/ 4686300 h 5621636"/>
                  <a:gd name="connsiteX137" fmla="*/ 10391 w 4561609"/>
                  <a:gd name="connsiteY137" fmla="*/ 4623954 h 562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4561609" h="5621636">
                    <a:moveTo>
                      <a:pt x="0" y="592282"/>
                    </a:moveTo>
                    <a:cubicBezTo>
                      <a:pt x="10391" y="581891"/>
                      <a:pt x="19698" y="570289"/>
                      <a:pt x="31173" y="561109"/>
                    </a:cubicBezTo>
                    <a:cubicBezTo>
                      <a:pt x="37221" y="556271"/>
                      <a:pt x="46074" y="555758"/>
                      <a:pt x="51954" y="550718"/>
                    </a:cubicBezTo>
                    <a:cubicBezTo>
                      <a:pt x="70549" y="534779"/>
                      <a:pt x="86591" y="516081"/>
                      <a:pt x="103909" y="498763"/>
                    </a:cubicBezTo>
                    <a:cubicBezTo>
                      <a:pt x="110836" y="491836"/>
                      <a:pt x="116540" y="483416"/>
                      <a:pt x="124691" y="477982"/>
                    </a:cubicBezTo>
                    <a:cubicBezTo>
                      <a:pt x="162308" y="452904"/>
                      <a:pt x="144694" y="462785"/>
                      <a:pt x="176645" y="446809"/>
                    </a:cubicBezTo>
                    <a:cubicBezTo>
                      <a:pt x="187036" y="432954"/>
                      <a:pt x="193725" y="415311"/>
                      <a:pt x="207818" y="405245"/>
                    </a:cubicBezTo>
                    <a:cubicBezTo>
                      <a:pt x="219439" y="396944"/>
                      <a:pt x="235650" y="398777"/>
                      <a:pt x="249382" y="394854"/>
                    </a:cubicBezTo>
                    <a:cubicBezTo>
                      <a:pt x="315760" y="375889"/>
                      <a:pt x="242942" y="387866"/>
                      <a:pt x="353291" y="374073"/>
                    </a:cubicBezTo>
                    <a:cubicBezTo>
                      <a:pt x="384413" y="370183"/>
                      <a:pt x="415760" y="368118"/>
                      <a:pt x="446809" y="363682"/>
                    </a:cubicBezTo>
                    <a:cubicBezTo>
                      <a:pt x="553991" y="348370"/>
                      <a:pt x="440107" y="357136"/>
                      <a:pt x="561109" y="342900"/>
                    </a:cubicBezTo>
                    <a:cubicBezTo>
                      <a:pt x="599104" y="338430"/>
                      <a:pt x="637309" y="335973"/>
                      <a:pt x="675409" y="332509"/>
                    </a:cubicBezTo>
                    <a:cubicBezTo>
                      <a:pt x="703118" y="335973"/>
                      <a:pt x="730991" y="338309"/>
                      <a:pt x="758536" y="342900"/>
                    </a:cubicBezTo>
                    <a:cubicBezTo>
                      <a:pt x="772623" y="345248"/>
                      <a:pt x="785883" y="351937"/>
                      <a:pt x="800100" y="353291"/>
                    </a:cubicBezTo>
                    <a:cubicBezTo>
                      <a:pt x="858818" y="358883"/>
                      <a:pt x="917863" y="360218"/>
                      <a:pt x="976745" y="363682"/>
                    </a:cubicBezTo>
                    <a:cubicBezTo>
                      <a:pt x="1102573" y="327731"/>
                      <a:pt x="1094337" y="348816"/>
                      <a:pt x="1163782" y="290945"/>
                    </a:cubicBezTo>
                    <a:cubicBezTo>
                      <a:pt x="1171308" y="284673"/>
                      <a:pt x="1177637" y="277090"/>
                      <a:pt x="1184564" y="270163"/>
                    </a:cubicBezTo>
                    <a:cubicBezTo>
                      <a:pt x="1188027" y="252845"/>
                      <a:pt x="1187997" y="234442"/>
                      <a:pt x="1194954" y="218209"/>
                    </a:cubicBezTo>
                    <a:cubicBezTo>
                      <a:pt x="1198813" y="209204"/>
                      <a:pt x="1211877" y="206432"/>
                      <a:pt x="1215736" y="197427"/>
                    </a:cubicBezTo>
                    <a:cubicBezTo>
                      <a:pt x="1222693" y="181194"/>
                      <a:pt x="1221275" y="162454"/>
                      <a:pt x="1226127" y="145473"/>
                    </a:cubicBezTo>
                    <a:cubicBezTo>
                      <a:pt x="1233393" y="120041"/>
                      <a:pt x="1249439" y="114051"/>
                      <a:pt x="1267691" y="93518"/>
                    </a:cubicBezTo>
                    <a:cubicBezTo>
                      <a:pt x="1285663" y="73299"/>
                      <a:pt x="1297767" y="47084"/>
                      <a:pt x="1319645" y="31173"/>
                    </a:cubicBezTo>
                    <a:cubicBezTo>
                      <a:pt x="1344122" y="13371"/>
                      <a:pt x="1416026" y="4718"/>
                      <a:pt x="1444336" y="0"/>
                    </a:cubicBezTo>
                    <a:cubicBezTo>
                      <a:pt x="1489363" y="3464"/>
                      <a:pt x="1535260" y="929"/>
                      <a:pt x="1579418" y="10391"/>
                    </a:cubicBezTo>
                    <a:cubicBezTo>
                      <a:pt x="1586991" y="12014"/>
                      <a:pt x="1582882" y="27709"/>
                      <a:pt x="1589809" y="31173"/>
                    </a:cubicBezTo>
                    <a:cubicBezTo>
                      <a:pt x="1626070" y="49303"/>
                      <a:pt x="1666009" y="58882"/>
                      <a:pt x="1704109" y="72736"/>
                    </a:cubicBezTo>
                    <a:cubicBezTo>
                      <a:pt x="1768446" y="137073"/>
                      <a:pt x="1656140" y="28128"/>
                      <a:pt x="1776845" y="124691"/>
                    </a:cubicBezTo>
                    <a:cubicBezTo>
                      <a:pt x="1795970" y="139991"/>
                      <a:pt x="1807535" y="164494"/>
                      <a:pt x="1828800" y="176645"/>
                    </a:cubicBezTo>
                    <a:cubicBezTo>
                      <a:pt x="1857330" y="192948"/>
                      <a:pt x="1891649" y="196022"/>
                      <a:pt x="1922318" y="207818"/>
                    </a:cubicBezTo>
                    <a:cubicBezTo>
                      <a:pt x="2007294" y="240501"/>
                      <a:pt x="1915033" y="223328"/>
                      <a:pt x="2036618" y="249382"/>
                    </a:cubicBezTo>
                    <a:cubicBezTo>
                      <a:pt x="2056706" y="253687"/>
                      <a:pt x="2176599" y="268178"/>
                      <a:pt x="2192482" y="270163"/>
                    </a:cubicBezTo>
                    <a:lnTo>
                      <a:pt x="2441864" y="259773"/>
                    </a:lnTo>
                    <a:cubicBezTo>
                      <a:pt x="2514395" y="255956"/>
                      <a:pt x="2637160" y="245230"/>
                      <a:pt x="2712027" y="238991"/>
                    </a:cubicBezTo>
                    <a:cubicBezTo>
                      <a:pt x="2715626" y="239891"/>
                      <a:pt x="2777310" y="254183"/>
                      <a:pt x="2784764" y="259773"/>
                    </a:cubicBezTo>
                    <a:cubicBezTo>
                      <a:pt x="2790960" y="264420"/>
                      <a:pt x="2790507" y="274358"/>
                      <a:pt x="2795154" y="280554"/>
                    </a:cubicBezTo>
                    <a:cubicBezTo>
                      <a:pt x="2801032" y="288391"/>
                      <a:pt x="2808410" y="295064"/>
                      <a:pt x="2815936" y="301336"/>
                    </a:cubicBezTo>
                    <a:cubicBezTo>
                      <a:pt x="2829240" y="312423"/>
                      <a:pt x="2843090" y="322903"/>
                      <a:pt x="2857500" y="332509"/>
                    </a:cubicBezTo>
                    <a:cubicBezTo>
                      <a:pt x="2863944" y="336805"/>
                      <a:pt x="2872168" y="338145"/>
                      <a:pt x="2878282" y="342900"/>
                    </a:cubicBezTo>
                    <a:cubicBezTo>
                      <a:pt x="2903488" y="362505"/>
                      <a:pt x="2927151" y="384030"/>
                      <a:pt x="2951018" y="405245"/>
                    </a:cubicBezTo>
                    <a:cubicBezTo>
                      <a:pt x="2958340" y="411754"/>
                      <a:pt x="2963963" y="420149"/>
                      <a:pt x="2971800" y="426027"/>
                    </a:cubicBezTo>
                    <a:cubicBezTo>
                      <a:pt x="3005623" y="451394"/>
                      <a:pt x="3039702" y="476605"/>
                      <a:pt x="3075709" y="498763"/>
                    </a:cubicBezTo>
                    <a:cubicBezTo>
                      <a:pt x="3085037" y="504503"/>
                      <a:pt x="3097085" y="504256"/>
                      <a:pt x="3106882" y="509154"/>
                    </a:cubicBezTo>
                    <a:cubicBezTo>
                      <a:pt x="3138778" y="525102"/>
                      <a:pt x="3169597" y="543141"/>
                      <a:pt x="3200400" y="561109"/>
                    </a:cubicBezTo>
                    <a:cubicBezTo>
                      <a:pt x="3211187" y="567402"/>
                      <a:pt x="3220045" y="577088"/>
                      <a:pt x="3231573" y="581891"/>
                    </a:cubicBezTo>
                    <a:cubicBezTo>
                      <a:pt x="3261904" y="594529"/>
                      <a:pt x="3293918" y="602672"/>
                      <a:pt x="3325091" y="613063"/>
                    </a:cubicBezTo>
                    <a:cubicBezTo>
                      <a:pt x="3335482" y="619990"/>
                      <a:pt x="3345094" y="628260"/>
                      <a:pt x="3356264" y="633845"/>
                    </a:cubicBezTo>
                    <a:cubicBezTo>
                      <a:pt x="3376342" y="643884"/>
                      <a:pt x="3429951" y="659985"/>
                      <a:pt x="3449782" y="675409"/>
                    </a:cubicBezTo>
                    <a:cubicBezTo>
                      <a:pt x="3469114" y="690445"/>
                      <a:pt x="3490783" y="705457"/>
                      <a:pt x="3501736" y="727363"/>
                    </a:cubicBezTo>
                    <a:cubicBezTo>
                      <a:pt x="3515167" y="754225"/>
                      <a:pt x="3523768" y="772755"/>
                      <a:pt x="3543300" y="800100"/>
                    </a:cubicBezTo>
                    <a:cubicBezTo>
                      <a:pt x="3548994" y="808072"/>
                      <a:pt x="3558388" y="812910"/>
                      <a:pt x="3564082" y="820882"/>
                    </a:cubicBezTo>
                    <a:cubicBezTo>
                      <a:pt x="3575821" y="837316"/>
                      <a:pt x="3585234" y="855301"/>
                      <a:pt x="3595254" y="872836"/>
                    </a:cubicBezTo>
                    <a:cubicBezTo>
                      <a:pt x="3599097" y="879561"/>
                      <a:pt x="3601349" y="887174"/>
                      <a:pt x="3605645" y="893618"/>
                    </a:cubicBezTo>
                    <a:cubicBezTo>
                      <a:pt x="3622173" y="918409"/>
                      <a:pt x="3641072" y="941563"/>
                      <a:pt x="3657600" y="966354"/>
                    </a:cubicBezTo>
                    <a:cubicBezTo>
                      <a:pt x="3661896" y="972798"/>
                      <a:pt x="3664006" y="980495"/>
                      <a:pt x="3667991" y="987136"/>
                    </a:cubicBezTo>
                    <a:cubicBezTo>
                      <a:pt x="3684802" y="1015155"/>
                      <a:pt x="3701207" y="1043494"/>
                      <a:pt x="3719945" y="1070263"/>
                    </a:cubicBezTo>
                    <a:cubicBezTo>
                      <a:pt x="3725563" y="1078289"/>
                      <a:pt x="3734712" y="1083312"/>
                      <a:pt x="3740727" y="1091045"/>
                    </a:cubicBezTo>
                    <a:cubicBezTo>
                      <a:pt x="3759020" y="1114564"/>
                      <a:pt x="3776154" y="1138991"/>
                      <a:pt x="3792682" y="1163782"/>
                    </a:cubicBezTo>
                    <a:cubicBezTo>
                      <a:pt x="3796978" y="1170226"/>
                      <a:pt x="3799088" y="1177922"/>
                      <a:pt x="3803073" y="1184563"/>
                    </a:cubicBezTo>
                    <a:cubicBezTo>
                      <a:pt x="3819885" y="1212582"/>
                      <a:pt x="3839865" y="1238746"/>
                      <a:pt x="3855027" y="1267691"/>
                    </a:cubicBezTo>
                    <a:cubicBezTo>
                      <a:pt x="3940304" y="1430494"/>
                      <a:pt x="3878587" y="1363987"/>
                      <a:pt x="3938154" y="1423554"/>
                    </a:cubicBezTo>
                    <a:cubicBezTo>
                      <a:pt x="3952009" y="1458190"/>
                      <a:pt x="3963035" y="1494097"/>
                      <a:pt x="3979718" y="1527463"/>
                    </a:cubicBezTo>
                    <a:cubicBezTo>
                      <a:pt x="3984099" y="1536225"/>
                      <a:pt x="3996446" y="1539326"/>
                      <a:pt x="4000500" y="1548245"/>
                    </a:cubicBezTo>
                    <a:cubicBezTo>
                      <a:pt x="4057619" y="1673906"/>
                      <a:pt x="4001627" y="1611715"/>
                      <a:pt x="4052454" y="1662545"/>
                    </a:cubicBezTo>
                    <a:cubicBezTo>
                      <a:pt x="4066309" y="1693718"/>
                      <a:pt x="4080898" y="1724574"/>
                      <a:pt x="4094018" y="1756063"/>
                    </a:cubicBezTo>
                    <a:cubicBezTo>
                      <a:pt x="4098231" y="1766174"/>
                      <a:pt x="4099511" y="1777439"/>
                      <a:pt x="4104409" y="1787236"/>
                    </a:cubicBezTo>
                    <a:cubicBezTo>
                      <a:pt x="4123818" y="1826053"/>
                      <a:pt x="4147345" y="1862719"/>
                      <a:pt x="4166754" y="1901536"/>
                    </a:cubicBezTo>
                    <a:cubicBezTo>
                      <a:pt x="4171652" y="1911333"/>
                      <a:pt x="4172247" y="1922912"/>
                      <a:pt x="4177145" y="1932709"/>
                    </a:cubicBezTo>
                    <a:cubicBezTo>
                      <a:pt x="4186177" y="1950773"/>
                      <a:pt x="4197927" y="1967345"/>
                      <a:pt x="4208318" y="1984663"/>
                    </a:cubicBezTo>
                    <a:cubicBezTo>
                      <a:pt x="4215245" y="2012372"/>
                      <a:pt x="4220893" y="2040433"/>
                      <a:pt x="4229100" y="2067791"/>
                    </a:cubicBezTo>
                    <a:cubicBezTo>
                      <a:pt x="4231326" y="2075209"/>
                      <a:pt x="4237613" y="2081059"/>
                      <a:pt x="4239491" y="2088573"/>
                    </a:cubicBezTo>
                    <a:cubicBezTo>
                      <a:pt x="4262820" y="2181886"/>
                      <a:pt x="4236172" y="2123498"/>
                      <a:pt x="4260273" y="2171700"/>
                    </a:cubicBezTo>
                    <a:cubicBezTo>
                      <a:pt x="4282264" y="2369622"/>
                      <a:pt x="4261217" y="2299226"/>
                      <a:pt x="4291445" y="2389909"/>
                    </a:cubicBezTo>
                    <a:cubicBezTo>
                      <a:pt x="4294909" y="2417618"/>
                      <a:pt x="4296359" y="2445654"/>
                      <a:pt x="4301836" y="2473036"/>
                    </a:cubicBezTo>
                    <a:cubicBezTo>
                      <a:pt x="4303355" y="2480631"/>
                      <a:pt x="4310604" y="2486245"/>
                      <a:pt x="4312227" y="2493818"/>
                    </a:cubicBezTo>
                    <a:cubicBezTo>
                      <a:pt x="4321056" y="2535020"/>
                      <a:pt x="4314165" y="2580821"/>
                      <a:pt x="4333009" y="2618509"/>
                    </a:cubicBezTo>
                    <a:cubicBezTo>
                      <a:pt x="4369622" y="2691735"/>
                      <a:pt x="4294493" y="2539028"/>
                      <a:pt x="4364182" y="2701636"/>
                    </a:cubicBezTo>
                    <a:cubicBezTo>
                      <a:pt x="4398782" y="2782371"/>
                      <a:pt x="4459743" y="2866695"/>
                      <a:pt x="4478482" y="2951018"/>
                    </a:cubicBezTo>
                    <a:cubicBezTo>
                      <a:pt x="4506392" y="3076612"/>
                      <a:pt x="4489166" y="3014242"/>
                      <a:pt x="4530436" y="3138054"/>
                    </a:cubicBezTo>
                    <a:cubicBezTo>
                      <a:pt x="4533900" y="3172690"/>
                      <a:pt x="4535104" y="3207628"/>
                      <a:pt x="4540827" y="3241963"/>
                    </a:cubicBezTo>
                    <a:cubicBezTo>
                      <a:pt x="4542100" y="3249603"/>
                      <a:pt x="4550363" y="3255047"/>
                      <a:pt x="4551218" y="3262745"/>
                    </a:cubicBezTo>
                    <a:cubicBezTo>
                      <a:pt x="4557350" y="3317932"/>
                      <a:pt x="4558145" y="3373582"/>
                      <a:pt x="4561609" y="3429000"/>
                    </a:cubicBezTo>
                    <a:cubicBezTo>
                      <a:pt x="4558145" y="3494809"/>
                      <a:pt x="4556691" y="3560755"/>
                      <a:pt x="4551218" y="3626427"/>
                    </a:cubicBezTo>
                    <a:cubicBezTo>
                      <a:pt x="4545868" y="3690626"/>
                      <a:pt x="4532529" y="3682494"/>
                      <a:pt x="4509654" y="3751118"/>
                    </a:cubicBezTo>
                    <a:cubicBezTo>
                      <a:pt x="4497166" y="3788583"/>
                      <a:pt x="4490970" y="3827953"/>
                      <a:pt x="4478482" y="3865418"/>
                    </a:cubicBezTo>
                    <a:cubicBezTo>
                      <a:pt x="4473584" y="3880113"/>
                      <a:pt x="4463261" y="3892525"/>
                      <a:pt x="4457700" y="3906982"/>
                    </a:cubicBezTo>
                    <a:cubicBezTo>
                      <a:pt x="4445904" y="3937651"/>
                      <a:pt x="4439165" y="3970169"/>
                      <a:pt x="4426527" y="4000500"/>
                    </a:cubicBezTo>
                    <a:cubicBezTo>
                      <a:pt x="4421724" y="4012028"/>
                      <a:pt x="4411330" y="4020503"/>
                      <a:pt x="4405745" y="4031673"/>
                    </a:cubicBezTo>
                    <a:cubicBezTo>
                      <a:pt x="4357749" y="4127666"/>
                      <a:pt x="4383603" y="4100080"/>
                      <a:pt x="4343400" y="4156363"/>
                    </a:cubicBezTo>
                    <a:cubicBezTo>
                      <a:pt x="4319511" y="4189808"/>
                      <a:pt x="4302932" y="4212600"/>
                      <a:pt x="4270664" y="4239491"/>
                    </a:cubicBezTo>
                    <a:cubicBezTo>
                      <a:pt x="4264714" y="4244449"/>
                      <a:pt x="4256326" y="4245586"/>
                      <a:pt x="4249882" y="4249882"/>
                    </a:cubicBezTo>
                    <a:cubicBezTo>
                      <a:pt x="4235472" y="4259488"/>
                      <a:pt x="4222728" y="4271448"/>
                      <a:pt x="4208318" y="4281054"/>
                    </a:cubicBezTo>
                    <a:cubicBezTo>
                      <a:pt x="4147546" y="4321568"/>
                      <a:pt x="4225329" y="4222484"/>
                      <a:pt x="4094018" y="4353791"/>
                    </a:cubicBezTo>
                    <a:cubicBezTo>
                      <a:pt x="3926868" y="4520937"/>
                      <a:pt x="4168308" y="4283421"/>
                      <a:pt x="4010891" y="4426527"/>
                    </a:cubicBezTo>
                    <a:cubicBezTo>
                      <a:pt x="4010851" y="4426564"/>
                      <a:pt x="3912942" y="4524476"/>
                      <a:pt x="3896591" y="4540827"/>
                    </a:cubicBezTo>
                    <a:cubicBezTo>
                      <a:pt x="3879273" y="4558145"/>
                      <a:pt x="3866542" y="4581829"/>
                      <a:pt x="3844636" y="4592782"/>
                    </a:cubicBezTo>
                    <a:cubicBezTo>
                      <a:pt x="3784352" y="4622924"/>
                      <a:pt x="3868438" y="4578143"/>
                      <a:pt x="3751118" y="4675909"/>
                    </a:cubicBezTo>
                    <a:cubicBezTo>
                      <a:pt x="3678150" y="4736716"/>
                      <a:pt x="3632865" y="4771264"/>
                      <a:pt x="3564082" y="4852554"/>
                    </a:cubicBezTo>
                    <a:cubicBezTo>
                      <a:pt x="3487882" y="4942609"/>
                      <a:pt x="3418898" y="5039303"/>
                      <a:pt x="3335482" y="5122718"/>
                    </a:cubicBezTo>
                    <a:cubicBezTo>
                      <a:pt x="3176607" y="5281591"/>
                      <a:pt x="3318559" y="5134039"/>
                      <a:pt x="3065318" y="5444836"/>
                    </a:cubicBezTo>
                    <a:cubicBezTo>
                      <a:pt x="2996355" y="5529473"/>
                      <a:pt x="3074016" y="5409557"/>
                      <a:pt x="3002973" y="5527963"/>
                    </a:cubicBezTo>
                    <a:cubicBezTo>
                      <a:pt x="2864586" y="5481836"/>
                      <a:pt x="2985642" y="5515935"/>
                      <a:pt x="2722418" y="5496791"/>
                    </a:cubicBezTo>
                    <a:cubicBezTo>
                      <a:pt x="2604508" y="5488216"/>
                      <a:pt x="2369127" y="5465618"/>
                      <a:pt x="2369127" y="5465618"/>
                    </a:cubicBezTo>
                    <a:lnTo>
                      <a:pt x="2130136" y="5486400"/>
                    </a:lnTo>
                    <a:cubicBezTo>
                      <a:pt x="2073288" y="5514824"/>
                      <a:pt x="2108166" y="5499932"/>
                      <a:pt x="1984664" y="5517573"/>
                    </a:cubicBezTo>
                    <a:cubicBezTo>
                      <a:pt x="1960418" y="5521036"/>
                      <a:pt x="1936024" y="5523582"/>
                      <a:pt x="1911927" y="5527963"/>
                    </a:cubicBezTo>
                    <a:cubicBezTo>
                      <a:pt x="1897877" y="5530518"/>
                      <a:pt x="1884574" y="5536933"/>
                      <a:pt x="1870364" y="5538354"/>
                    </a:cubicBezTo>
                    <a:cubicBezTo>
                      <a:pt x="1815113" y="5543879"/>
                      <a:pt x="1759527" y="5545281"/>
                      <a:pt x="1704109" y="5548745"/>
                    </a:cubicBezTo>
                    <a:cubicBezTo>
                      <a:pt x="1654372" y="5581903"/>
                      <a:pt x="1681741" y="5570133"/>
                      <a:pt x="1600200" y="5579918"/>
                    </a:cubicBezTo>
                    <a:lnTo>
                      <a:pt x="1413164" y="5600700"/>
                    </a:lnTo>
                    <a:cubicBezTo>
                      <a:pt x="1406237" y="5604164"/>
                      <a:pt x="1399943" y="5609411"/>
                      <a:pt x="1392382" y="5611091"/>
                    </a:cubicBezTo>
                    <a:cubicBezTo>
                      <a:pt x="1306097" y="5630265"/>
                      <a:pt x="1286613" y="5618941"/>
                      <a:pt x="1184564" y="5611091"/>
                    </a:cubicBezTo>
                    <a:cubicBezTo>
                      <a:pt x="1149927" y="5604164"/>
                      <a:pt x="1114922" y="5598876"/>
                      <a:pt x="1080654" y="5590309"/>
                    </a:cubicBezTo>
                    <a:cubicBezTo>
                      <a:pt x="1073141" y="5588431"/>
                      <a:pt x="1066991" y="5582969"/>
                      <a:pt x="1059873" y="5579918"/>
                    </a:cubicBezTo>
                    <a:cubicBezTo>
                      <a:pt x="1042729" y="5572570"/>
                      <a:pt x="1025236" y="5566063"/>
                      <a:pt x="1007918" y="5559136"/>
                    </a:cubicBezTo>
                    <a:cubicBezTo>
                      <a:pt x="990600" y="5541818"/>
                      <a:pt x="977870" y="5518135"/>
                      <a:pt x="955964" y="5507182"/>
                    </a:cubicBezTo>
                    <a:cubicBezTo>
                      <a:pt x="949037" y="5503718"/>
                      <a:pt x="941132" y="5501749"/>
                      <a:pt x="935182" y="5496791"/>
                    </a:cubicBezTo>
                    <a:cubicBezTo>
                      <a:pt x="869437" y="5442003"/>
                      <a:pt x="921394" y="5464486"/>
                      <a:pt x="862445" y="5444836"/>
                    </a:cubicBezTo>
                    <a:cubicBezTo>
                      <a:pt x="852054" y="5437909"/>
                      <a:pt x="841435" y="5431313"/>
                      <a:pt x="831273" y="5424054"/>
                    </a:cubicBezTo>
                    <a:cubicBezTo>
                      <a:pt x="817181" y="5413988"/>
                      <a:pt x="805627" y="5399704"/>
                      <a:pt x="789709" y="5392882"/>
                    </a:cubicBezTo>
                    <a:cubicBezTo>
                      <a:pt x="756782" y="5378770"/>
                      <a:pt x="687447" y="5362121"/>
                      <a:pt x="644236" y="5351318"/>
                    </a:cubicBezTo>
                    <a:cubicBezTo>
                      <a:pt x="630382" y="5344391"/>
                      <a:pt x="617368" y="5335434"/>
                      <a:pt x="602673" y="5330536"/>
                    </a:cubicBezTo>
                    <a:cubicBezTo>
                      <a:pt x="585918" y="5324951"/>
                      <a:pt x="567700" y="5324997"/>
                      <a:pt x="550718" y="5320145"/>
                    </a:cubicBezTo>
                    <a:cubicBezTo>
                      <a:pt x="543271" y="5318017"/>
                      <a:pt x="537284" y="5312203"/>
                      <a:pt x="529936" y="5309754"/>
                    </a:cubicBezTo>
                    <a:cubicBezTo>
                      <a:pt x="506014" y="5301780"/>
                      <a:pt x="480897" y="5297590"/>
                      <a:pt x="457200" y="5288973"/>
                    </a:cubicBezTo>
                    <a:cubicBezTo>
                      <a:pt x="442643" y="5283679"/>
                      <a:pt x="429934" y="5274149"/>
                      <a:pt x="415636" y="5268191"/>
                    </a:cubicBezTo>
                    <a:cubicBezTo>
                      <a:pt x="269189" y="5207171"/>
                      <a:pt x="384530" y="5263028"/>
                      <a:pt x="290945" y="5216236"/>
                    </a:cubicBezTo>
                    <a:cubicBezTo>
                      <a:pt x="287481" y="5209309"/>
                      <a:pt x="286856" y="5199956"/>
                      <a:pt x="280554" y="5195454"/>
                    </a:cubicBezTo>
                    <a:cubicBezTo>
                      <a:pt x="261647" y="5181949"/>
                      <a:pt x="237541" y="5177170"/>
                      <a:pt x="218209" y="5164282"/>
                    </a:cubicBezTo>
                    <a:lnTo>
                      <a:pt x="187036" y="5143500"/>
                    </a:lnTo>
                    <a:cubicBezTo>
                      <a:pt x="165344" y="5100117"/>
                      <a:pt x="190874" y="5145699"/>
                      <a:pt x="155864" y="5101936"/>
                    </a:cubicBezTo>
                    <a:cubicBezTo>
                      <a:pt x="122428" y="5060141"/>
                      <a:pt x="151435" y="5078939"/>
                      <a:pt x="114300" y="5060373"/>
                    </a:cubicBezTo>
                    <a:cubicBezTo>
                      <a:pt x="110836" y="5049982"/>
                      <a:pt x="107977" y="5039370"/>
                      <a:pt x="103909" y="5029200"/>
                    </a:cubicBezTo>
                    <a:cubicBezTo>
                      <a:pt x="101033" y="5022009"/>
                      <a:pt x="96237" y="5015670"/>
                      <a:pt x="93518" y="5008418"/>
                    </a:cubicBezTo>
                    <a:cubicBezTo>
                      <a:pt x="85826" y="4987907"/>
                      <a:pt x="82533" y="4965666"/>
                      <a:pt x="72736" y="4946073"/>
                    </a:cubicBezTo>
                    <a:lnTo>
                      <a:pt x="51954" y="4904509"/>
                    </a:lnTo>
                    <a:cubicBezTo>
                      <a:pt x="48491" y="4890654"/>
                      <a:pt x="44119" y="4876996"/>
                      <a:pt x="41564" y="4862945"/>
                    </a:cubicBezTo>
                    <a:cubicBezTo>
                      <a:pt x="26451" y="4779822"/>
                      <a:pt x="33324" y="4780366"/>
                      <a:pt x="20782" y="4686300"/>
                    </a:cubicBezTo>
                    <a:cubicBezTo>
                      <a:pt x="9712" y="4603273"/>
                      <a:pt x="10391" y="4657434"/>
                      <a:pt x="10391" y="4623954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062BD72-A486-4EFA-A164-0899D0A6B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06806" y="2426938"/>
                <a:ext cx="4074968" cy="1879579"/>
              </a:xfrm>
              <a:prstGeom prst="rect">
                <a:avLst/>
              </a:prstGeom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AD548F3-9A7F-4F63-B1C4-B4670D4FE675}"/>
                  </a:ext>
                </a:extLst>
              </p:cNvPr>
              <p:cNvSpPr/>
              <p:nvPr/>
            </p:nvSpPr>
            <p:spPr bwMode="auto">
              <a:xfrm>
                <a:off x="0" y="961159"/>
                <a:ext cx="654627" cy="4811139"/>
              </a:xfrm>
              <a:custGeom>
                <a:avLst/>
                <a:gdLst>
                  <a:gd name="connsiteX0" fmla="*/ 31173 w 654627"/>
                  <a:gd name="connsiteY0" fmla="*/ 0 h 4811139"/>
                  <a:gd name="connsiteX1" fmla="*/ 405245 w 654627"/>
                  <a:gd name="connsiteY1" fmla="*/ 207818 h 4811139"/>
                  <a:gd name="connsiteX2" fmla="*/ 426027 w 654627"/>
                  <a:gd name="connsiteY2" fmla="*/ 259773 h 4811139"/>
                  <a:gd name="connsiteX3" fmla="*/ 446809 w 654627"/>
                  <a:gd name="connsiteY3" fmla="*/ 290946 h 4811139"/>
                  <a:gd name="connsiteX4" fmla="*/ 457200 w 654627"/>
                  <a:gd name="connsiteY4" fmla="*/ 322118 h 4811139"/>
                  <a:gd name="connsiteX5" fmla="*/ 477982 w 654627"/>
                  <a:gd name="connsiteY5" fmla="*/ 394855 h 4811139"/>
                  <a:gd name="connsiteX6" fmla="*/ 488373 w 654627"/>
                  <a:gd name="connsiteY6" fmla="*/ 415636 h 4811139"/>
                  <a:gd name="connsiteX7" fmla="*/ 509155 w 654627"/>
                  <a:gd name="connsiteY7" fmla="*/ 498764 h 4811139"/>
                  <a:gd name="connsiteX8" fmla="*/ 498764 w 654627"/>
                  <a:gd name="connsiteY8" fmla="*/ 592282 h 4811139"/>
                  <a:gd name="connsiteX9" fmla="*/ 519545 w 654627"/>
                  <a:gd name="connsiteY9" fmla="*/ 654627 h 4811139"/>
                  <a:gd name="connsiteX10" fmla="*/ 561109 w 654627"/>
                  <a:gd name="connsiteY10" fmla="*/ 696191 h 4811139"/>
                  <a:gd name="connsiteX11" fmla="*/ 592282 w 654627"/>
                  <a:gd name="connsiteY11" fmla="*/ 737755 h 4811139"/>
                  <a:gd name="connsiteX12" fmla="*/ 613064 w 654627"/>
                  <a:gd name="connsiteY12" fmla="*/ 748146 h 4811139"/>
                  <a:gd name="connsiteX13" fmla="*/ 633845 w 654627"/>
                  <a:gd name="connsiteY13" fmla="*/ 779318 h 4811139"/>
                  <a:gd name="connsiteX14" fmla="*/ 644236 w 654627"/>
                  <a:gd name="connsiteY14" fmla="*/ 800100 h 4811139"/>
                  <a:gd name="connsiteX15" fmla="*/ 633845 w 654627"/>
                  <a:gd name="connsiteY15" fmla="*/ 841664 h 4811139"/>
                  <a:gd name="connsiteX16" fmla="*/ 623455 w 654627"/>
                  <a:gd name="connsiteY16" fmla="*/ 893618 h 4811139"/>
                  <a:gd name="connsiteX17" fmla="*/ 633845 w 654627"/>
                  <a:gd name="connsiteY17" fmla="*/ 1007918 h 4811139"/>
                  <a:gd name="connsiteX18" fmla="*/ 654627 w 654627"/>
                  <a:gd name="connsiteY18" fmla="*/ 1049482 h 4811139"/>
                  <a:gd name="connsiteX19" fmla="*/ 644236 w 654627"/>
                  <a:gd name="connsiteY19" fmla="*/ 1184564 h 4811139"/>
                  <a:gd name="connsiteX20" fmla="*/ 623455 w 654627"/>
                  <a:gd name="connsiteY20" fmla="*/ 1319646 h 4811139"/>
                  <a:gd name="connsiteX21" fmla="*/ 613064 w 654627"/>
                  <a:gd name="connsiteY21" fmla="*/ 1371600 h 4811139"/>
                  <a:gd name="connsiteX22" fmla="*/ 602673 w 654627"/>
                  <a:gd name="connsiteY22" fmla="*/ 1465118 h 4811139"/>
                  <a:gd name="connsiteX23" fmla="*/ 581891 w 654627"/>
                  <a:gd name="connsiteY23" fmla="*/ 1579418 h 4811139"/>
                  <a:gd name="connsiteX24" fmla="*/ 561109 w 654627"/>
                  <a:gd name="connsiteY24" fmla="*/ 1849582 h 4811139"/>
                  <a:gd name="connsiteX25" fmla="*/ 550718 w 654627"/>
                  <a:gd name="connsiteY25" fmla="*/ 1891146 h 4811139"/>
                  <a:gd name="connsiteX26" fmla="*/ 519545 w 654627"/>
                  <a:gd name="connsiteY26" fmla="*/ 1984664 h 4811139"/>
                  <a:gd name="connsiteX27" fmla="*/ 509155 w 654627"/>
                  <a:gd name="connsiteY27" fmla="*/ 2057400 h 4811139"/>
                  <a:gd name="connsiteX28" fmla="*/ 529936 w 654627"/>
                  <a:gd name="connsiteY28" fmla="*/ 2161309 h 4811139"/>
                  <a:gd name="connsiteX29" fmla="*/ 561109 w 654627"/>
                  <a:gd name="connsiteY29" fmla="*/ 2327564 h 4811139"/>
                  <a:gd name="connsiteX30" fmla="*/ 581891 w 654627"/>
                  <a:gd name="connsiteY30" fmla="*/ 2379518 h 4811139"/>
                  <a:gd name="connsiteX31" fmla="*/ 592282 w 654627"/>
                  <a:gd name="connsiteY31" fmla="*/ 2400300 h 4811139"/>
                  <a:gd name="connsiteX32" fmla="*/ 602673 w 654627"/>
                  <a:gd name="connsiteY32" fmla="*/ 2441864 h 4811139"/>
                  <a:gd name="connsiteX33" fmla="*/ 613064 w 654627"/>
                  <a:gd name="connsiteY33" fmla="*/ 2473036 h 4811139"/>
                  <a:gd name="connsiteX34" fmla="*/ 623455 w 654627"/>
                  <a:gd name="connsiteY34" fmla="*/ 2576946 h 4811139"/>
                  <a:gd name="connsiteX35" fmla="*/ 613064 w 654627"/>
                  <a:gd name="connsiteY35" fmla="*/ 2618509 h 4811139"/>
                  <a:gd name="connsiteX36" fmla="*/ 561109 w 654627"/>
                  <a:gd name="connsiteY36" fmla="*/ 2712027 h 4811139"/>
                  <a:gd name="connsiteX37" fmla="*/ 529936 w 654627"/>
                  <a:gd name="connsiteY37" fmla="*/ 3002973 h 4811139"/>
                  <a:gd name="connsiteX38" fmla="*/ 519545 w 654627"/>
                  <a:gd name="connsiteY38" fmla="*/ 3106882 h 4811139"/>
                  <a:gd name="connsiteX39" fmla="*/ 477982 w 654627"/>
                  <a:gd name="connsiteY39" fmla="*/ 3314700 h 4811139"/>
                  <a:gd name="connsiteX40" fmla="*/ 467591 w 654627"/>
                  <a:gd name="connsiteY40" fmla="*/ 3387436 h 4811139"/>
                  <a:gd name="connsiteX41" fmla="*/ 446809 w 654627"/>
                  <a:gd name="connsiteY41" fmla="*/ 3512127 h 4811139"/>
                  <a:gd name="connsiteX42" fmla="*/ 342900 w 654627"/>
                  <a:gd name="connsiteY42" fmla="*/ 3657600 h 4811139"/>
                  <a:gd name="connsiteX43" fmla="*/ 280555 w 654627"/>
                  <a:gd name="connsiteY43" fmla="*/ 3751118 h 4811139"/>
                  <a:gd name="connsiteX44" fmla="*/ 249382 w 654627"/>
                  <a:gd name="connsiteY44" fmla="*/ 3823855 h 4811139"/>
                  <a:gd name="connsiteX45" fmla="*/ 218209 w 654627"/>
                  <a:gd name="connsiteY45" fmla="*/ 3875809 h 4811139"/>
                  <a:gd name="connsiteX46" fmla="*/ 207818 w 654627"/>
                  <a:gd name="connsiteY46" fmla="*/ 3906982 h 4811139"/>
                  <a:gd name="connsiteX47" fmla="*/ 197427 w 654627"/>
                  <a:gd name="connsiteY47" fmla="*/ 3969327 h 4811139"/>
                  <a:gd name="connsiteX48" fmla="*/ 166255 w 654627"/>
                  <a:gd name="connsiteY48" fmla="*/ 4000500 h 4811139"/>
                  <a:gd name="connsiteX49" fmla="*/ 135082 w 654627"/>
                  <a:gd name="connsiteY49" fmla="*/ 4052455 h 4811139"/>
                  <a:gd name="connsiteX50" fmla="*/ 124691 w 654627"/>
                  <a:gd name="connsiteY50" fmla="*/ 4073236 h 4811139"/>
                  <a:gd name="connsiteX51" fmla="*/ 103909 w 654627"/>
                  <a:gd name="connsiteY51" fmla="*/ 4125191 h 4811139"/>
                  <a:gd name="connsiteX52" fmla="*/ 83127 w 654627"/>
                  <a:gd name="connsiteY52" fmla="*/ 4187536 h 4811139"/>
                  <a:gd name="connsiteX53" fmla="*/ 62345 w 654627"/>
                  <a:gd name="connsiteY53" fmla="*/ 4291446 h 4811139"/>
                  <a:gd name="connsiteX54" fmla="*/ 72736 w 654627"/>
                  <a:gd name="connsiteY54" fmla="*/ 4457700 h 4811139"/>
                  <a:gd name="connsiteX55" fmla="*/ 83127 w 654627"/>
                  <a:gd name="connsiteY55" fmla="*/ 4499264 h 4811139"/>
                  <a:gd name="connsiteX56" fmla="*/ 93518 w 654627"/>
                  <a:gd name="connsiteY56" fmla="*/ 4551218 h 4811139"/>
                  <a:gd name="connsiteX57" fmla="*/ 83127 w 654627"/>
                  <a:gd name="connsiteY57" fmla="*/ 4759036 h 4811139"/>
                  <a:gd name="connsiteX58" fmla="*/ 62345 w 654627"/>
                  <a:gd name="connsiteY58" fmla="*/ 4769427 h 4811139"/>
                  <a:gd name="connsiteX59" fmla="*/ 0 w 654627"/>
                  <a:gd name="connsiteY59" fmla="*/ 4810991 h 481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54627" h="4811139">
                    <a:moveTo>
                      <a:pt x="31173" y="0"/>
                    </a:moveTo>
                    <a:cubicBezTo>
                      <a:pt x="155864" y="69273"/>
                      <a:pt x="282640" y="134918"/>
                      <a:pt x="405245" y="207818"/>
                    </a:cubicBezTo>
                    <a:cubicBezTo>
                      <a:pt x="411705" y="211659"/>
                      <a:pt x="425673" y="259065"/>
                      <a:pt x="426027" y="259773"/>
                    </a:cubicBezTo>
                    <a:cubicBezTo>
                      <a:pt x="431612" y="270943"/>
                      <a:pt x="441224" y="279776"/>
                      <a:pt x="446809" y="290946"/>
                    </a:cubicBezTo>
                    <a:cubicBezTo>
                      <a:pt x="451707" y="300742"/>
                      <a:pt x="454053" y="311627"/>
                      <a:pt x="457200" y="322118"/>
                    </a:cubicBezTo>
                    <a:cubicBezTo>
                      <a:pt x="464446" y="346270"/>
                      <a:pt x="470008" y="370933"/>
                      <a:pt x="477982" y="394855"/>
                    </a:cubicBezTo>
                    <a:cubicBezTo>
                      <a:pt x="480431" y="402202"/>
                      <a:pt x="485497" y="408445"/>
                      <a:pt x="488373" y="415636"/>
                    </a:cubicBezTo>
                    <a:cubicBezTo>
                      <a:pt x="501154" y="447587"/>
                      <a:pt x="501768" y="461831"/>
                      <a:pt x="509155" y="498764"/>
                    </a:cubicBezTo>
                    <a:cubicBezTo>
                      <a:pt x="505691" y="529937"/>
                      <a:pt x="498764" y="560917"/>
                      <a:pt x="498764" y="592282"/>
                    </a:cubicBezTo>
                    <a:cubicBezTo>
                      <a:pt x="498764" y="601884"/>
                      <a:pt x="509422" y="642480"/>
                      <a:pt x="519545" y="654627"/>
                    </a:cubicBezTo>
                    <a:cubicBezTo>
                      <a:pt x="532088" y="669679"/>
                      <a:pt x="552347" y="678666"/>
                      <a:pt x="561109" y="696191"/>
                    </a:cubicBezTo>
                    <a:cubicBezTo>
                      <a:pt x="571729" y="717432"/>
                      <a:pt x="571275" y="722000"/>
                      <a:pt x="592282" y="737755"/>
                    </a:cubicBezTo>
                    <a:cubicBezTo>
                      <a:pt x="598478" y="742402"/>
                      <a:pt x="606137" y="744682"/>
                      <a:pt x="613064" y="748146"/>
                    </a:cubicBezTo>
                    <a:cubicBezTo>
                      <a:pt x="619991" y="758537"/>
                      <a:pt x="627420" y="768610"/>
                      <a:pt x="633845" y="779318"/>
                    </a:cubicBezTo>
                    <a:cubicBezTo>
                      <a:pt x="637830" y="785959"/>
                      <a:pt x="644236" y="792355"/>
                      <a:pt x="644236" y="800100"/>
                    </a:cubicBezTo>
                    <a:cubicBezTo>
                      <a:pt x="644236" y="814381"/>
                      <a:pt x="636943" y="827723"/>
                      <a:pt x="633845" y="841664"/>
                    </a:cubicBezTo>
                    <a:cubicBezTo>
                      <a:pt x="630014" y="858904"/>
                      <a:pt x="626918" y="876300"/>
                      <a:pt x="623455" y="893618"/>
                    </a:cubicBezTo>
                    <a:cubicBezTo>
                      <a:pt x="626918" y="931718"/>
                      <a:pt x="626342" y="970404"/>
                      <a:pt x="633845" y="1007918"/>
                    </a:cubicBezTo>
                    <a:cubicBezTo>
                      <a:pt x="636883" y="1023107"/>
                      <a:pt x="654627" y="1049482"/>
                      <a:pt x="654627" y="1049482"/>
                    </a:cubicBezTo>
                    <a:cubicBezTo>
                      <a:pt x="651163" y="1094509"/>
                      <a:pt x="648730" y="1139628"/>
                      <a:pt x="644236" y="1184564"/>
                    </a:cubicBezTo>
                    <a:cubicBezTo>
                      <a:pt x="641643" y="1210491"/>
                      <a:pt x="628599" y="1291350"/>
                      <a:pt x="623455" y="1319646"/>
                    </a:cubicBezTo>
                    <a:cubicBezTo>
                      <a:pt x="620296" y="1337022"/>
                      <a:pt x="615562" y="1354117"/>
                      <a:pt x="613064" y="1371600"/>
                    </a:cubicBezTo>
                    <a:cubicBezTo>
                      <a:pt x="608628" y="1402649"/>
                      <a:pt x="606818" y="1434029"/>
                      <a:pt x="602673" y="1465118"/>
                    </a:cubicBezTo>
                    <a:cubicBezTo>
                      <a:pt x="597355" y="1505004"/>
                      <a:pt x="589728" y="1540235"/>
                      <a:pt x="581891" y="1579418"/>
                    </a:cubicBezTo>
                    <a:cubicBezTo>
                      <a:pt x="577792" y="1645009"/>
                      <a:pt x="571720" y="1775307"/>
                      <a:pt x="561109" y="1849582"/>
                    </a:cubicBezTo>
                    <a:cubicBezTo>
                      <a:pt x="559089" y="1863720"/>
                      <a:pt x="554918" y="1877496"/>
                      <a:pt x="550718" y="1891146"/>
                    </a:cubicBezTo>
                    <a:cubicBezTo>
                      <a:pt x="541055" y="1922552"/>
                      <a:pt x="519545" y="1984664"/>
                      <a:pt x="519545" y="1984664"/>
                    </a:cubicBezTo>
                    <a:cubicBezTo>
                      <a:pt x="516082" y="2008909"/>
                      <a:pt x="509155" y="2032909"/>
                      <a:pt x="509155" y="2057400"/>
                    </a:cubicBezTo>
                    <a:cubicBezTo>
                      <a:pt x="509155" y="2105162"/>
                      <a:pt x="517139" y="2122919"/>
                      <a:pt x="529936" y="2161309"/>
                    </a:cubicBezTo>
                    <a:cubicBezTo>
                      <a:pt x="536522" y="2213998"/>
                      <a:pt x="541070" y="2277466"/>
                      <a:pt x="561109" y="2327564"/>
                    </a:cubicBezTo>
                    <a:cubicBezTo>
                      <a:pt x="568036" y="2344882"/>
                      <a:pt x="574543" y="2362374"/>
                      <a:pt x="581891" y="2379518"/>
                    </a:cubicBezTo>
                    <a:cubicBezTo>
                      <a:pt x="584942" y="2386637"/>
                      <a:pt x="589833" y="2392952"/>
                      <a:pt x="592282" y="2400300"/>
                    </a:cubicBezTo>
                    <a:cubicBezTo>
                      <a:pt x="596798" y="2413848"/>
                      <a:pt x="598750" y="2428132"/>
                      <a:pt x="602673" y="2441864"/>
                    </a:cubicBezTo>
                    <a:cubicBezTo>
                      <a:pt x="605682" y="2452395"/>
                      <a:pt x="609600" y="2462645"/>
                      <a:pt x="613064" y="2473036"/>
                    </a:cubicBezTo>
                    <a:cubicBezTo>
                      <a:pt x="616528" y="2507673"/>
                      <a:pt x="623455" y="2542137"/>
                      <a:pt x="623455" y="2576946"/>
                    </a:cubicBezTo>
                    <a:cubicBezTo>
                      <a:pt x="623455" y="2591227"/>
                      <a:pt x="618368" y="2605250"/>
                      <a:pt x="613064" y="2618509"/>
                    </a:cubicBezTo>
                    <a:cubicBezTo>
                      <a:pt x="594684" y="2664459"/>
                      <a:pt x="584902" y="2676338"/>
                      <a:pt x="561109" y="2712027"/>
                    </a:cubicBezTo>
                    <a:cubicBezTo>
                      <a:pt x="514696" y="2851265"/>
                      <a:pt x="546577" y="2736725"/>
                      <a:pt x="529936" y="3002973"/>
                    </a:cubicBezTo>
                    <a:cubicBezTo>
                      <a:pt x="527765" y="3037714"/>
                      <a:pt x="524646" y="3072449"/>
                      <a:pt x="519545" y="3106882"/>
                    </a:cubicBezTo>
                    <a:cubicBezTo>
                      <a:pt x="496024" y="3265649"/>
                      <a:pt x="505530" y="3232055"/>
                      <a:pt x="477982" y="3314700"/>
                    </a:cubicBezTo>
                    <a:cubicBezTo>
                      <a:pt x="474518" y="3338945"/>
                      <a:pt x="467591" y="3362945"/>
                      <a:pt x="467591" y="3387436"/>
                    </a:cubicBezTo>
                    <a:cubicBezTo>
                      <a:pt x="467591" y="3447473"/>
                      <a:pt x="543791" y="3415145"/>
                      <a:pt x="446809" y="3512127"/>
                    </a:cubicBezTo>
                    <a:cubicBezTo>
                      <a:pt x="390705" y="3568231"/>
                      <a:pt x="431461" y="3524757"/>
                      <a:pt x="342900" y="3657600"/>
                    </a:cubicBezTo>
                    <a:lnTo>
                      <a:pt x="280555" y="3751118"/>
                    </a:lnTo>
                    <a:cubicBezTo>
                      <a:pt x="270164" y="3775364"/>
                      <a:pt x="261179" y="3800261"/>
                      <a:pt x="249382" y="3823855"/>
                    </a:cubicBezTo>
                    <a:cubicBezTo>
                      <a:pt x="224984" y="3872651"/>
                      <a:pt x="233763" y="3836924"/>
                      <a:pt x="218209" y="3875809"/>
                    </a:cubicBezTo>
                    <a:cubicBezTo>
                      <a:pt x="214141" y="3885979"/>
                      <a:pt x="210194" y="3896290"/>
                      <a:pt x="207818" y="3906982"/>
                    </a:cubicBezTo>
                    <a:cubicBezTo>
                      <a:pt x="203248" y="3927549"/>
                      <a:pt x="205984" y="3950074"/>
                      <a:pt x="197427" y="3969327"/>
                    </a:cubicBezTo>
                    <a:cubicBezTo>
                      <a:pt x="191459" y="3982755"/>
                      <a:pt x="176646" y="3990109"/>
                      <a:pt x="166255" y="4000500"/>
                    </a:cubicBezTo>
                    <a:cubicBezTo>
                      <a:pt x="146388" y="4060101"/>
                      <a:pt x="169314" y="4006814"/>
                      <a:pt x="135082" y="4052455"/>
                    </a:cubicBezTo>
                    <a:cubicBezTo>
                      <a:pt x="130435" y="4058651"/>
                      <a:pt x="127742" y="4066118"/>
                      <a:pt x="124691" y="4073236"/>
                    </a:cubicBezTo>
                    <a:cubicBezTo>
                      <a:pt x="117343" y="4090380"/>
                      <a:pt x="110283" y="4107662"/>
                      <a:pt x="103909" y="4125191"/>
                    </a:cubicBezTo>
                    <a:cubicBezTo>
                      <a:pt x="96423" y="4145778"/>
                      <a:pt x="88440" y="4166284"/>
                      <a:pt x="83127" y="4187536"/>
                    </a:cubicBezTo>
                    <a:cubicBezTo>
                      <a:pt x="74560" y="4221804"/>
                      <a:pt x="62345" y="4291446"/>
                      <a:pt x="62345" y="4291446"/>
                    </a:cubicBezTo>
                    <a:cubicBezTo>
                      <a:pt x="65809" y="4346864"/>
                      <a:pt x="67211" y="4402449"/>
                      <a:pt x="72736" y="4457700"/>
                    </a:cubicBezTo>
                    <a:cubicBezTo>
                      <a:pt x="74157" y="4471910"/>
                      <a:pt x="80029" y="4485323"/>
                      <a:pt x="83127" y="4499264"/>
                    </a:cubicBezTo>
                    <a:cubicBezTo>
                      <a:pt x="86958" y="4516504"/>
                      <a:pt x="90054" y="4533900"/>
                      <a:pt x="93518" y="4551218"/>
                    </a:cubicBezTo>
                    <a:cubicBezTo>
                      <a:pt x="90054" y="4620491"/>
                      <a:pt x="92936" y="4690374"/>
                      <a:pt x="83127" y="4759036"/>
                    </a:cubicBezTo>
                    <a:cubicBezTo>
                      <a:pt x="82032" y="4766703"/>
                      <a:pt x="68295" y="4764469"/>
                      <a:pt x="62345" y="4769427"/>
                    </a:cubicBezTo>
                    <a:cubicBezTo>
                      <a:pt x="6591" y="4815889"/>
                      <a:pt x="43661" y="4810991"/>
                      <a:pt x="0" y="4810991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46288-9D1A-4BBA-A6F2-9B6648E70737}"/>
                  </a:ext>
                </a:extLst>
              </p:cNvPr>
              <p:cNvSpPr txBox="1"/>
              <p:nvPr/>
            </p:nvSpPr>
            <p:spPr>
              <a:xfrm>
                <a:off x="22692" y="567305"/>
                <a:ext cx="15830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Conduction Pore</a:t>
                </a:r>
                <a:endParaRPr lang="en-US" b="1" dirty="0"/>
              </a:p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AF6FA5-C49A-4B9B-81F1-196027D66839}"/>
                  </a:ext>
                </a:extLst>
              </p:cNvPr>
              <p:cNvSpPr/>
              <p:nvPr/>
            </p:nvSpPr>
            <p:spPr>
              <a:xfrm>
                <a:off x="4478402" y="5618755"/>
                <a:ext cx="2005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cs typeface="Aharoni" panose="02010803020104030203" pitchFamily="2" charset="-79"/>
                  </a:rPr>
                  <a:t>Gating Structure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363D5F-94AF-46D3-9608-34AE4FA4BA29}"/>
                  </a:ext>
                </a:extLst>
              </p:cNvPr>
              <p:cNvSpPr txBox="1"/>
              <p:nvPr/>
            </p:nvSpPr>
            <p:spPr>
              <a:xfrm>
                <a:off x="-173266" y="5848290"/>
                <a:ext cx="158304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Conduction Pore</a:t>
                </a:r>
              </a:p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867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273936B-6A31-401F-B377-467768118825}"/>
              </a:ext>
            </a:extLst>
          </p:cNvPr>
          <p:cNvGrpSpPr/>
          <p:nvPr/>
        </p:nvGrpSpPr>
        <p:grpSpPr>
          <a:xfrm>
            <a:off x="2172323" y="803564"/>
            <a:ext cx="8511704" cy="5664776"/>
            <a:chOff x="2504832" y="523010"/>
            <a:chExt cx="8511704" cy="56647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B508FF-3B1E-47B3-9FC7-77D5B8890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07138" y="1680693"/>
              <a:ext cx="4074968" cy="1879579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9B00A1-914A-43CD-B384-D71F7EAED9FE}"/>
                </a:ext>
              </a:extLst>
            </p:cNvPr>
            <p:cNvGrpSpPr/>
            <p:nvPr/>
          </p:nvGrpSpPr>
          <p:grpSpPr>
            <a:xfrm>
              <a:off x="5845622" y="523010"/>
              <a:ext cx="5153155" cy="5664776"/>
              <a:chOff x="122179" y="273884"/>
              <a:chExt cx="2898593" cy="332484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4E06E8B-6054-43D8-B276-77C87B2F8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82" t="9827" r="12594" b="11041"/>
              <a:stretch/>
            </p:blipFill>
            <p:spPr>
              <a:xfrm>
                <a:off x="437602" y="424266"/>
                <a:ext cx="2583170" cy="289426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FC0E08-DA70-4702-9C7A-D1A895073B43}"/>
                  </a:ext>
                </a:extLst>
              </p:cNvPr>
              <p:cNvSpPr txBox="1"/>
              <p:nvPr/>
            </p:nvSpPr>
            <p:spPr>
              <a:xfrm>
                <a:off x="1944171" y="3398304"/>
                <a:ext cx="345683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A619"/>
                    </a:solidFill>
                    <a:latin typeface="Arial" pitchFamily="34" charset="0"/>
                    <a:cs typeface="Arial" pitchFamily="34" charset="0"/>
                  </a:rPr>
                  <a:t>I287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3AE319-54CD-41B1-8491-1E529E1CDF69}"/>
                  </a:ext>
                </a:extLst>
              </p:cNvPr>
              <p:cNvSpPr txBox="1"/>
              <p:nvPr/>
            </p:nvSpPr>
            <p:spPr>
              <a:xfrm>
                <a:off x="122179" y="1782102"/>
                <a:ext cx="388148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5B7FF"/>
                    </a:solidFill>
                    <a:latin typeface="Arial" pitchFamily="34" charset="0"/>
                    <a:cs typeface="Arial" pitchFamily="34" charset="0"/>
                  </a:rPr>
                  <a:t>S240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FEB96-8F48-48A4-8BFC-2937DFF7E341}"/>
                  </a:ext>
                </a:extLst>
              </p:cNvPr>
              <p:cNvSpPr txBox="1"/>
              <p:nvPr/>
            </p:nvSpPr>
            <p:spPr>
              <a:xfrm>
                <a:off x="122179" y="1136801"/>
                <a:ext cx="382409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B20DE6"/>
                    </a:solidFill>
                    <a:latin typeface="Arial" pitchFamily="34" charset="0"/>
                    <a:cs typeface="Arial" pitchFamily="34" charset="0"/>
                  </a:rPr>
                  <a:t>F244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9B55F0-D328-4514-BEFD-154455BBBBB1}"/>
                  </a:ext>
                </a:extLst>
              </p:cNvPr>
              <p:cNvSpPr txBox="1"/>
              <p:nvPr/>
            </p:nvSpPr>
            <p:spPr>
              <a:xfrm>
                <a:off x="122179" y="2165064"/>
                <a:ext cx="345683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A619"/>
                    </a:solidFill>
                    <a:latin typeface="Arial" pitchFamily="34" charset="0"/>
                    <a:cs typeface="Arial" pitchFamily="34" charset="0"/>
                  </a:rPr>
                  <a:t>I237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6352E-E6C7-4948-9A05-A6713F84783A}"/>
                  </a:ext>
                </a:extLst>
              </p:cNvPr>
              <p:cNvSpPr txBox="1"/>
              <p:nvPr/>
            </p:nvSpPr>
            <p:spPr>
              <a:xfrm>
                <a:off x="122179" y="1572337"/>
                <a:ext cx="345683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A619"/>
                    </a:solidFill>
                    <a:latin typeface="Arial" pitchFamily="34" charset="0"/>
                    <a:cs typeface="Arial" pitchFamily="34" charset="0"/>
                  </a:rPr>
                  <a:t>I241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2FE153D-98B9-4493-B57A-9C294147F13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218793" y="2535934"/>
                <a:ext cx="129525" cy="890299"/>
              </a:xfrm>
              <a:prstGeom prst="straightConnector1">
                <a:avLst/>
              </a:prstGeom>
              <a:ln w="19050">
                <a:solidFill>
                  <a:srgbClr val="05B7FF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3EBB78-CD16-4086-B865-B6FAC0847A44}"/>
                  </a:ext>
                </a:extLst>
              </p:cNvPr>
              <p:cNvSpPr txBox="1"/>
              <p:nvPr/>
            </p:nvSpPr>
            <p:spPr>
              <a:xfrm>
                <a:off x="2551310" y="568040"/>
                <a:ext cx="272231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0000FF"/>
                    </a:solidFill>
                    <a:latin typeface="Arial" pitchFamily="34" charset="0"/>
                    <a:cs typeface="Arial" pitchFamily="34" charset="0"/>
                  </a:rPr>
                  <a:t>R1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DA2217-99E4-4813-87F1-171E6FB14749}"/>
                  </a:ext>
                </a:extLst>
              </p:cNvPr>
              <p:cNvSpPr txBox="1"/>
              <p:nvPr/>
            </p:nvSpPr>
            <p:spPr>
              <a:xfrm>
                <a:off x="1467312" y="1114640"/>
                <a:ext cx="272231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0000FF"/>
                    </a:solidFill>
                    <a:latin typeface="Arial" pitchFamily="34" charset="0"/>
                    <a:cs typeface="Arial" pitchFamily="34" charset="0"/>
                  </a:rPr>
                  <a:t>R3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4D5B31-C5FD-4DA3-B1F3-17B25D312C12}"/>
                  </a:ext>
                </a:extLst>
              </p:cNvPr>
              <p:cNvSpPr txBox="1"/>
              <p:nvPr/>
            </p:nvSpPr>
            <p:spPr>
              <a:xfrm>
                <a:off x="1552243" y="611110"/>
                <a:ext cx="272231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0000FF"/>
                    </a:solidFill>
                    <a:latin typeface="Arial" pitchFamily="34" charset="0"/>
                    <a:cs typeface="Arial" pitchFamily="34" charset="0"/>
                  </a:rPr>
                  <a:t>R2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53745F-5F83-42DC-8176-0377D0F58AFC}"/>
                  </a:ext>
                </a:extLst>
              </p:cNvPr>
              <p:cNvSpPr txBox="1"/>
              <p:nvPr/>
            </p:nvSpPr>
            <p:spPr>
              <a:xfrm>
                <a:off x="1201371" y="1730482"/>
                <a:ext cx="272231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0000FF"/>
                    </a:solidFill>
                    <a:latin typeface="Arial" pitchFamily="34" charset="0"/>
                    <a:cs typeface="Arial" pitchFamily="34" charset="0"/>
                  </a:rPr>
                  <a:t>R4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AC0F0DA-910A-4132-9232-7513CEC2C6D8}"/>
                  </a:ext>
                </a:extLst>
              </p:cNvPr>
              <p:cNvCxnSpPr/>
              <p:nvPr/>
            </p:nvCxnSpPr>
            <p:spPr>
              <a:xfrm flipV="1">
                <a:off x="510300" y="2313185"/>
                <a:ext cx="384048" cy="0"/>
              </a:xfrm>
              <a:prstGeom prst="straightConnector1">
                <a:avLst/>
              </a:prstGeom>
              <a:ln w="19050">
                <a:solidFill>
                  <a:srgbClr val="00A619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8349F1-A96D-4746-AF95-79180391D468}"/>
                  </a:ext>
                </a:extLst>
              </p:cNvPr>
              <p:cNvSpPr txBox="1"/>
              <p:nvPr/>
            </p:nvSpPr>
            <p:spPr>
              <a:xfrm>
                <a:off x="1392433" y="3398304"/>
                <a:ext cx="382409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B20DE6"/>
                    </a:solidFill>
                    <a:latin typeface="Arial" pitchFamily="34" charset="0"/>
                    <a:cs typeface="Arial" pitchFamily="34" charset="0"/>
                  </a:rPr>
                  <a:t>F290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89116F-DB97-4E08-812C-B48A6670594D}"/>
                  </a:ext>
                </a:extLst>
              </p:cNvPr>
              <p:cNvSpPr txBox="1"/>
              <p:nvPr/>
            </p:nvSpPr>
            <p:spPr>
              <a:xfrm>
                <a:off x="857763" y="3398304"/>
                <a:ext cx="393886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5B7FF"/>
                    </a:solidFill>
                    <a:latin typeface="Arial" pitchFamily="34" charset="0"/>
                    <a:cs typeface="Arial" pitchFamily="34" charset="0"/>
                  </a:rPr>
                  <a:t>C286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7658CA-7829-49A3-BF54-6C708F3C6E47}"/>
                  </a:ext>
                </a:extLst>
              </p:cNvPr>
              <p:cNvSpPr txBox="1"/>
              <p:nvPr/>
            </p:nvSpPr>
            <p:spPr>
              <a:xfrm>
                <a:off x="122179" y="2393915"/>
                <a:ext cx="388148" cy="200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59E00"/>
                    </a:solidFill>
                    <a:latin typeface="Arial" pitchFamily="34" charset="0"/>
                    <a:cs typeface="Arial" pitchFamily="34" charset="0"/>
                  </a:rPr>
                  <a:t>V236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B33206-9EFE-4F8D-8DEC-122DEA5548B7}"/>
                  </a:ext>
                </a:extLst>
              </p:cNvPr>
              <p:cNvCxnSpPr/>
              <p:nvPr/>
            </p:nvCxnSpPr>
            <p:spPr>
              <a:xfrm>
                <a:off x="515647" y="1714319"/>
                <a:ext cx="329184" cy="0"/>
              </a:xfrm>
              <a:prstGeom prst="straightConnector1">
                <a:avLst/>
              </a:prstGeom>
              <a:ln w="19050">
                <a:solidFill>
                  <a:srgbClr val="00A619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07825E6-4C23-4DE6-8A70-415164C3F344}"/>
                  </a:ext>
                </a:extLst>
              </p:cNvPr>
              <p:cNvCxnSpPr/>
              <p:nvPr/>
            </p:nvCxnSpPr>
            <p:spPr>
              <a:xfrm>
                <a:off x="582109" y="1924083"/>
                <a:ext cx="246888" cy="0"/>
              </a:xfrm>
              <a:prstGeom prst="straightConnector1">
                <a:avLst/>
              </a:prstGeom>
              <a:ln w="19050">
                <a:solidFill>
                  <a:srgbClr val="05B7FF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EB35C90-CC36-4172-A3BC-5BD507CC281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1624807" y="2951087"/>
                <a:ext cx="1353" cy="465597"/>
              </a:xfrm>
              <a:prstGeom prst="straightConnector1">
                <a:avLst/>
              </a:prstGeom>
              <a:ln w="19050">
                <a:solidFill>
                  <a:srgbClr val="B20DE6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5157789-C5D7-45F1-8985-681AD10748F5}"/>
                  </a:ext>
                </a:extLst>
              </p:cNvPr>
              <p:cNvCxnSpPr/>
              <p:nvPr/>
            </p:nvCxnSpPr>
            <p:spPr>
              <a:xfrm>
                <a:off x="579199" y="1287489"/>
                <a:ext cx="347472" cy="0"/>
              </a:xfrm>
              <a:prstGeom prst="straightConnector1">
                <a:avLst/>
              </a:prstGeom>
              <a:ln w="19050">
                <a:solidFill>
                  <a:srgbClr val="B20DE6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B3F2CF1-F53F-4593-AC14-671B869F4812}"/>
                  </a:ext>
                </a:extLst>
              </p:cNvPr>
              <p:cNvCxnSpPr/>
              <p:nvPr/>
            </p:nvCxnSpPr>
            <p:spPr>
              <a:xfrm flipV="1">
                <a:off x="583357" y="2534279"/>
                <a:ext cx="137160" cy="1"/>
              </a:xfrm>
              <a:prstGeom prst="straightConnector1">
                <a:avLst/>
              </a:prstGeom>
              <a:ln w="19050">
                <a:solidFill>
                  <a:srgbClr val="F59E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C3BEC5F-1C48-4478-B206-F1D33207911F}"/>
                  </a:ext>
                </a:extLst>
              </p:cNvPr>
              <p:cNvCxnSpPr/>
              <p:nvPr/>
            </p:nvCxnSpPr>
            <p:spPr>
              <a:xfrm rot="21300000" flipV="1">
                <a:off x="2115843" y="2273720"/>
                <a:ext cx="512064" cy="0"/>
              </a:xfrm>
              <a:prstGeom prst="straightConnector1">
                <a:avLst/>
              </a:prstGeom>
              <a:ln w="19050">
                <a:solidFill>
                  <a:srgbClr val="00A619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3D67B9-57D1-45A3-A18D-213ECA2E071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10800000">
                <a:off x="1833512" y="2699531"/>
                <a:ext cx="355979" cy="711953"/>
              </a:xfrm>
              <a:prstGeom prst="straightConnector1">
                <a:avLst/>
              </a:prstGeom>
              <a:ln w="19050">
                <a:solidFill>
                  <a:srgbClr val="00A619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3BE12D3-5FB0-4E10-8481-E329572E3D58}"/>
                  </a:ext>
                </a:extLst>
              </p:cNvPr>
              <p:cNvCxnSpPr/>
              <p:nvPr/>
            </p:nvCxnSpPr>
            <p:spPr>
              <a:xfrm rot="21300000" flipV="1">
                <a:off x="2060092" y="1994389"/>
                <a:ext cx="502920" cy="0"/>
              </a:xfrm>
              <a:prstGeom prst="straightConnector1">
                <a:avLst/>
              </a:prstGeom>
              <a:ln w="19050">
                <a:solidFill>
                  <a:srgbClr val="6B52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54B8F1-57AF-4BA7-8DE9-DF042AF846AB}"/>
                  </a:ext>
                </a:extLst>
              </p:cNvPr>
              <p:cNvSpPr txBox="1"/>
              <p:nvPr/>
            </p:nvSpPr>
            <p:spPr>
              <a:xfrm>
                <a:off x="551145" y="470183"/>
                <a:ext cx="334206" cy="267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n w="6350">
                      <a:solidFill>
                        <a:prstClr val="black"/>
                      </a:solidFill>
                    </a:ln>
                    <a:solidFill>
                      <a:prstClr val="white">
                        <a:lumMod val="65000"/>
                      </a:prstClr>
                    </a:solidFill>
                    <a:latin typeface="Arial" pitchFamily="34" charset="0"/>
                    <a:cs typeface="Arial" pitchFamily="34" charset="0"/>
                  </a:rPr>
                  <a:t>S1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27ECBD-B408-44A5-AC64-6751F3AD8F61}"/>
                  </a:ext>
                </a:extLst>
              </p:cNvPr>
              <p:cNvSpPr txBox="1"/>
              <p:nvPr/>
            </p:nvSpPr>
            <p:spPr>
              <a:xfrm>
                <a:off x="1621437" y="3055846"/>
                <a:ext cx="334206" cy="267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n w="6350">
                      <a:solidFill>
                        <a:prstClr val="black"/>
                      </a:solidFill>
                    </a:ln>
                    <a:solidFill>
                      <a:srgbClr val="CCCC3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S2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3A2688-11A7-4BD9-8422-07DC0EE7FF87}"/>
                  </a:ext>
                </a:extLst>
              </p:cNvPr>
              <p:cNvSpPr txBox="1"/>
              <p:nvPr/>
            </p:nvSpPr>
            <p:spPr>
              <a:xfrm>
                <a:off x="2293579" y="2984431"/>
                <a:ext cx="334206" cy="267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n w="6350">
                      <a:solidFill>
                        <a:prstClr val="black"/>
                      </a:solidFill>
                    </a:ln>
                    <a:solidFill>
                      <a:srgbClr val="CC4C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S3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86535C-DDA6-4C45-9307-E77D3A79CF8B}"/>
                  </a:ext>
                </a:extLst>
              </p:cNvPr>
              <p:cNvSpPr txBox="1"/>
              <p:nvPr/>
            </p:nvSpPr>
            <p:spPr>
              <a:xfrm>
                <a:off x="2565953" y="2100666"/>
                <a:ext cx="345683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A619"/>
                    </a:solidFill>
                    <a:latin typeface="Arial" pitchFamily="34" charset="0"/>
                    <a:cs typeface="Arial" pitchFamily="34" charset="0"/>
                  </a:rPr>
                  <a:t>I320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B16D67-301B-4078-8CCC-E8C0061055BE}"/>
                  </a:ext>
                </a:extLst>
              </p:cNvPr>
              <p:cNvSpPr txBox="1"/>
              <p:nvPr/>
            </p:nvSpPr>
            <p:spPr>
              <a:xfrm>
                <a:off x="2491802" y="1820713"/>
                <a:ext cx="393886" cy="200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6B5200"/>
                    </a:solidFill>
                    <a:latin typeface="Arial" pitchFamily="34" charset="0"/>
                    <a:cs typeface="Arial" pitchFamily="34" charset="0"/>
                  </a:rPr>
                  <a:t>A319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0E99D42-B5C5-478F-A62E-2962E4109540}"/>
                  </a:ext>
                </a:extLst>
              </p:cNvPr>
              <p:cNvSpPr txBox="1"/>
              <p:nvPr/>
            </p:nvSpPr>
            <p:spPr>
              <a:xfrm>
                <a:off x="2339176" y="273884"/>
                <a:ext cx="334206" cy="267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n w="6350">
                      <a:solidFill>
                        <a:prstClr val="black"/>
                      </a:solidFill>
                    </a:ln>
                    <a:solidFill>
                      <a:srgbClr val="7E7EC4"/>
                    </a:solidFill>
                    <a:latin typeface="Arial" pitchFamily="34" charset="0"/>
                    <a:cs typeface="Arial" pitchFamily="34" charset="0"/>
                  </a:rPr>
                  <a:t>S4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99FD32-2C63-41F6-8393-4516CF47AE39}"/>
                </a:ext>
              </a:extLst>
            </p:cNvPr>
            <p:cNvCxnSpPr>
              <a:cxnSpLocks/>
            </p:cNvCxnSpPr>
            <p:nvPr/>
          </p:nvCxnSpPr>
          <p:spPr>
            <a:xfrm>
              <a:off x="4338205" y="604868"/>
              <a:ext cx="3284560" cy="252591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9D0E42F-DD28-485F-ACA9-D085DF90C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9042" y="3969948"/>
              <a:ext cx="3303723" cy="669295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139839-C477-4E21-9AF1-0F4408458C8F}"/>
                </a:ext>
              </a:extLst>
            </p:cNvPr>
            <p:cNvSpPr/>
            <p:nvPr/>
          </p:nvSpPr>
          <p:spPr>
            <a:xfrm>
              <a:off x="4363271" y="604868"/>
              <a:ext cx="3268239" cy="5425437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8BE0EC-1054-496F-8873-99E39384475F}"/>
                </a:ext>
              </a:extLst>
            </p:cNvPr>
            <p:cNvSpPr/>
            <p:nvPr/>
          </p:nvSpPr>
          <p:spPr>
            <a:xfrm>
              <a:off x="7594919" y="3957200"/>
              <a:ext cx="3421617" cy="2073104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CF06A4-1485-4130-804D-25D61D912924}"/>
                </a:ext>
              </a:extLst>
            </p:cNvPr>
            <p:cNvSpPr/>
            <p:nvPr/>
          </p:nvSpPr>
          <p:spPr>
            <a:xfrm>
              <a:off x="7585791" y="3997515"/>
              <a:ext cx="45719" cy="2054658"/>
            </a:xfrm>
            <a:prstGeom prst="rect">
              <a:avLst/>
            </a:prstGeom>
            <a:solidFill>
              <a:srgbClr val="B0C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C0814A-3D4C-457F-82EC-0C65E6F8AC9A}"/>
                </a:ext>
              </a:extLst>
            </p:cNvPr>
            <p:cNvSpPr txBox="1"/>
            <p:nvPr/>
          </p:nvSpPr>
          <p:spPr>
            <a:xfrm>
              <a:off x="7620103" y="863594"/>
              <a:ext cx="3386477" cy="310635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3D5D103-77C0-4848-8B4B-B90E8DE4B517}"/>
              </a:ext>
            </a:extLst>
          </p:cNvPr>
          <p:cNvSpPr txBox="1"/>
          <p:nvPr/>
        </p:nvSpPr>
        <p:spPr>
          <a:xfrm>
            <a:off x="1917158" y="408253"/>
            <a:ext cx="238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Plug = Push Rod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8F3F1A-C1E3-4A5E-B1B8-4D06C036FE44}"/>
              </a:ext>
            </a:extLst>
          </p:cNvPr>
          <p:cNvSpPr txBox="1"/>
          <p:nvPr/>
        </p:nvSpPr>
        <p:spPr>
          <a:xfrm>
            <a:off x="7864251" y="489464"/>
            <a:ext cx="238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Plug = Push Rod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25628C-8162-4366-8CA0-A07618C60675}"/>
              </a:ext>
            </a:extLst>
          </p:cNvPr>
          <p:cNvSpPr/>
          <p:nvPr/>
        </p:nvSpPr>
        <p:spPr>
          <a:xfrm>
            <a:off x="9688036" y="1190523"/>
            <a:ext cx="561266" cy="543761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67D32C-8A0A-4042-90ED-A42BF4B2EC15}"/>
              </a:ext>
            </a:extLst>
          </p:cNvPr>
          <p:cNvSpPr/>
          <p:nvPr/>
        </p:nvSpPr>
        <p:spPr>
          <a:xfrm>
            <a:off x="7932252" y="1315039"/>
            <a:ext cx="561266" cy="543761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274D16D-AA3F-416C-9E55-BB59D2F01891}"/>
              </a:ext>
            </a:extLst>
          </p:cNvPr>
          <p:cNvSpPr/>
          <p:nvPr/>
        </p:nvSpPr>
        <p:spPr>
          <a:xfrm>
            <a:off x="7354424" y="3152189"/>
            <a:ext cx="561266" cy="543761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C99EDBF-ADA3-4AE4-A5DA-37455604EDCC}"/>
              </a:ext>
            </a:extLst>
          </p:cNvPr>
          <p:cNvSpPr/>
          <p:nvPr/>
        </p:nvSpPr>
        <p:spPr>
          <a:xfrm>
            <a:off x="7790516" y="2143192"/>
            <a:ext cx="561266" cy="543761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F5CE692-6980-4F90-9D44-8BA9E264658F}"/>
              </a:ext>
            </a:extLst>
          </p:cNvPr>
          <p:cNvSpPr/>
          <p:nvPr/>
        </p:nvSpPr>
        <p:spPr>
          <a:xfrm>
            <a:off x="2447939" y="1223028"/>
            <a:ext cx="561266" cy="543761"/>
          </a:xfrm>
          <a:prstGeom prst="ellipse">
            <a:avLst/>
          </a:prstGeom>
          <a:solidFill>
            <a:srgbClr val="FF0000">
              <a:alpha val="58039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1FF14F-81CE-4A40-BE1C-F1F5093E363F}"/>
              </a:ext>
            </a:extLst>
          </p:cNvPr>
          <p:cNvSpPr/>
          <p:nvPr/>
        </p:nvSpPr>
        <p:spPr>
          <a:xfrm>
            <a:off x="2705759" y="3021986"/>
            <a:ext cx="561266" cy="543761"/>
          </a:xfrm>
          <a:prstGeom prst="ellipse">
            <a:avLst/>
          </a:prstGeom>
          <a:solidFill>
            <a:srgbClr val="FF0000">
              <a:alpha val="58039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F811AEF-B226-4DFC-A304-7A3984787919}"/>
              </a:ext>
            </a:extLst>
          </p:cNvPr>
          <p:cNvSpPr/>
          <p:nvPr/>
        </p:nvSpPr>
        <p:spPr>
          <a:xfrm>
            <a:off x="2270557" y="1900754"/>
            <a:ext cx="561266" cy="543761"/>
          </a:xfrm>
          <a:prstGeom prst="ellipse">
            <a:avLst/>
          </a:prstGeom>
          <a:solidFill>
            <a:srgbClr val="FF0000">
              <a:alpha val="58039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AEE242-3539-422C-8AB7-3081F0B110F5}"/>
              </a:ext>
            </a:extLst>
          </p:cNvPr>
          <p:cNvSpPr/>
          <p:nvPr/>
        </p:nvSpPr>
        <p:spPr>
          <a:xfrm>
            <a:off x="2471016" y="2574125"/>
            <a:ext cx="561266" cy="543761"/>
          </a:xfrm>
          <a:prstGeom prst="ellipse">
            <a:avLst/>
          </a:prstGeom>
          <a:solidFill>
            <a:srgbClr val="FF0000">
              <a:alpha val="58039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2919" y="2679549"/>
            <a:ext cx="4181316" cy="259264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rot="16200000">
            <a:off x="4084837" y="1373564"/>
            <a:ext cx="392415" cy="13161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panose="020B0604020202020204" pitchFamily="34" charset="0"/>
              </a:rPr>
              <a:t>intracellular</a:t>
            </a:r>
            <a:endParaRPr kumimoji="1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 rot="16200000">
            <a:off x="7797736" y="5527565"/>
            <a:ext cx="392415" cy="978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Arial" panose="020B0604020202020204" pitchFamily="34" charset="0"/>
              </a:rPr>
              <a:t>extracellular</a:t>
            </a:r>
            <a:endParaRPr kumimoji="1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62B410-40A3-482C-B8D9-9BD77CE348BD}"/>
              </a:ext>
            </a:extLst>
          </p:cNvPr>
          <p:cNvSpPr/>
          <p:nvPr/>
        </p:nvSpPr>
        <p:spPr>
          <a:xfrm>
            <a:off x="4184052" y="0"/>
            <a:ext cx="34763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Voltage Sensor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works by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Charge Injection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through a fluid dielectric of side chains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18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8F81C-0916-466C-9283-2148D868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DDE685-13F6-4031-846E-8DDFDA1AFD63}"/>
              </a:ext>
            </a:extLst>
          </p:cNvPr>
          <p:cNvGrpSpPr/>
          <p:nvPr/>
        </p:nvGrpSpPr>
        <p:grpSpPr>
          <a:xfrm>
            <a:off x="7199769" y="986790"/>
            <a:ext cx="4717011" cy="4133493"/>
            <a:chOff x="7887511" y="681990"/>
            <a:chExt cx="4717011" cy="41334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6ECC81-471A-40B7-A0A9-8ACD9C401958}"/>
                    </a:ext>
                  </a:extLst>
                </p:cNvPr>
                <p:cNvSpPr txBox="1"/>
                <p:nvPr/>
              </p:nvSpPr>
              <p:spPr>
                <a:xfrm>
                  <a:off x="8155072" y="681990"/>
                  <a:ext cx="3691746" cy="1436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u="sng" dirty="0"/>
                    <a:t>Interdisciplinary Problem</a:t>
                  </a:r>
                  <a:br>
                    <a:rPr lang="en-US" sz="1200" b="1" dirty="0"/>
                  </a:br>
                  <a:r>
                    <a:rPr lang="en-US" sz="1200" b="1" dirty="0"/>
                    <a:t>Distinguished Biologists</a:t>
                  </a:r>
                  <a:r>
                    <a:rPr lang="en-US" sz="1200" b="1" baseline="30000" dirty="0"/>
                    <a:t>§ </a:t>
                  </a:r>
                  <a:br>
                    <a:rPr lang="en-US" sz="700" b="1" dirty="0"/>
                  </a:br>
                  <a:r>
                    <a:rPr lang="en-US" sz="1200" b="1" dirty="0"/>
                    <a:t>call a Saturating Distribution</a:t>
                  </a:r>
                  <a:br>
                    <a:rPr lang="en-US" sz="1200" b="1" dirty="0"/>
                  </a:br>
                  <a:r>
                    <a:rPr lang="en-US" sz="1200" b="1" dirty="0"/>
                    <a:t> ‘Boltzmann’</a:t>
                  </a:r>
                </a:p>
                <a:p>
                  <a:pPr algn="ctr"/>
                  <a:endParaRPr lang="en-US" sz="1200" b="1" dirty="0"/>
                </a:p>
                <a:p>
                  <a:pPr algn="ctr"/>
                  <a:r>
                    <a:rPr lang="es-ES" sz="1100" b="1" kern="0" dirty="0" err="1">
                      <a:solidFill>
                        <a:prstClr val="black"/>
                      </a:solidFill>
                      <a:latin typeface="Calibri"/>
                    </a:rPr>
                    <a:t>e.g</a:t>
                  </a:r>
                  <a:r>
                    <a:rPr lang="es-ES" sz="1100" b="1" kern="0" dirty="0">
                      <a:solidFill>
                        <a:prstClr val="black"/>
                      </a:solidFill>
                      <a:latin typeface="Calibri"/>
                    </a:rPr>
                    <a:t>., </a:t>
                  </a:r>
                  <a14:m>
                    <m:oMath xmlns:m="http://schemas.openxmlformats.org/officeDocument/2006/math">
                      <m:r>
                        <a:rPr lang="en-US" sz="11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11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sz="1100" b="1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1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100" b="1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100" b="1" i="1" kern="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num>
                        <m:den>
                          <m:r>
                            <a:rPr lang="en-US" sz="1100" b="1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100" b="1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kern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𝒆𝒙𝒑</m:t>
                          </m:r>
                          <m:d>
                            <m:dPr>
                              <m:ctrlPr>
                                <a:rPr lang="en-US" sz="1100" b="1" i="1" kern="0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1100" b="1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100" b="1" i="1" kern="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 kern="0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100" b="1" i="1" kern="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b>
                                      <m:r>
                                        <a:rPr lang="en-US" sz="1100" b="1" i="1" kern="0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𝒎𝒂𝒙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 kern="0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1" i="1" kern="0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  <m:r>
                                        <a:rPr lang="en-US" sz="1100" b="1" i="1" kern="0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100" b="1" i="1" kern="0" dirty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b="1" i="1" kern="0" dirty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  <m:sub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sz="1100" b="1" i="1" kern="0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100" b="1" i="1" kern="0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100" b="1" i="1" kern="0" dirty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100" b="1" i="1" kern="0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 kern="0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sz="1100" b="1" i="1" kern="0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sz="1100" b="1" i="1" kern="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a14:m>
                  <a:br>
                    <a:rPr lang="en-US" sz="1100" b="1" kern="0" dirty="0">
                      <a:solidFill>
                        <a:prstClr val="black"/>
                      </a:solidFill>
                      <a:latin typeface="Calibri"/>
                    </a:rPr>
                  </a:br>
                  <a:endParaRPr lang="en-US" sz="900" b="1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6ECC81-471A-40B7-A0A9-8ACD9C401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072" y="681990"/>
                  <a:ext cx="3691746" cy="1436612"/>
                </a:xfrm>
                <a:prstGeom prst="rect">
                  <a:avLst/>
                </a:prstGeom>
                <a:blipFill>
                  <a:blip r:embed="rId2"/>
                  <a:stretch>
                    <a:fillRect t="-847" b="-7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13A2E4D-8310-467E-B874-8B02E1606A1E}"/>
                    </a:ext>
                  </a:extLst>
                </p:cNvPr>
                <p:cNvSpPr txBox="1"/>
                <p:nvPr/>
              </p:nvSpPr>
              <p:spPr>
                <a:xfrm>
                  <a:off x="7887511" y="2160910"/>
                  <a:ext cx="4717011" cy="26545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 Black" panose="020B0A04020102020204" pitchFamily="34" charset="0"/>
                    </a:rPr>
                    <a:t>Physicists: Saturation     Fermi distribution</a:t>
                  </a:r>
                </a:p>
                <a:p>
                  <a:endParaRPr lang="en-US" sz="1200" b="1" dirty="0"/>
                </a:p>
                <a:p>
                  <a:pPr algn="ctr"/>
                  <a:r>
                    <a:rPr lang="en-US" sz="1200" b="1" dirty="0"/>
                    <a:t>Boltzmann* distribution does NOT saturate. </a:t>
                  </a:r>
                  <a:br>
                    <a:rPr lang="en-US" sz="1200" b="1" dirty="0"/>
                  </a:br>
                  <a:r>
                    <a:rPr lang="en-US" sz="800" b="1" dirty="0"/>
                    <a:t>Boltzmann is exponential, like</a:t>
                  </a:r>
                  <a14:m>
                    <m:oMath xmlns:m="http://schemas.openxmlformats.org/officeDocument/2006/math">
                      <m:r>
                        <a:rPr lang="en-US" sz="800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dirty="0">
                          <a:latin typeface="Cambria Math" panose="02040503050406030204" pitchFamily="18" charset="0"/>
                        </a:rPr>
                        <m:t>𝒆𝒙𝒑</m:t>
                      </m:r>
                      <m:d>
                        <m:dPr>
                          <m:ctrlPr>
                            <a:rPr lang="en-US" sz="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800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800" b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b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dirty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800" b="1" dirty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sz="800" b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US" sz="800" b="1" dirty="0"/>
                    <a:t>.</a:t>
                  </a:r>
                </a:p>
                <a:p>
                  <a:pPr algn="ctr"/>
                  <a:br>
                    <a:rPr lang="en-US" sz="1050" b="1" dirty="0"/>
                  </a:br>
                  <a:r>
                    <a:rPr lang="en-US" sz="1200" b="1" dirty="0"/>
                    <a:t>*</a:t>
                  </a:r>
                  <a:r>
                    <a:rPr lang="en-US" sz="1000" b="1" dirty="0"/>
                    <a:t>Boltzmann (</a:t>
                  </a:r>
                  <a:r>
                    <a:rPr lang="en-US" sz="900" b="1" dirty="0">
                      <a:solidFill>
                        <a:prstClr val="black"/>
                      </a:solidFill>
                      <a:latin typeface="Arial Black" panose="020B0A04020102020204" pitchFamily="34" charset="0"/>
                    </a:rPr>
                    <a:t>1904) </a:t>
                  </a:r>
                  <a:r>
                    <a:rPr lang="en-US" sz="1100" b="1" i="1" dirty="0">
                      <a:solidFill>
                        <a:prstClr val="black"/>
                      </a:solidFill>
                      <a:latin typeface="Calibri"/>
                    </a:rPr>
                    <a:t>Lectures on Gas Theory, </a:t>
                  </a:r>
                  <a:r>
                    <a:rPr lang="en-US" sz="1100" b="1" u="sng" dirty="0">
                      <a:solidFill>
                        <a:prstClr val="black"/>
                      </a:solidFill>
                      <a:latin typeface="Arial Black" panose="020B0A04020102020204" pitchFamily="34" charset="0"/>
                    </a:rPr>
                    <a:t>Berkeley</a:t>
                  </a:r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r>
                    <a:rPr lang="en-US" sz="1100" b="1" baseline="30000" dirty="0">
                      <a:latin typeface="Arial Black" panose="020B0A04020102020204" pitchFamily="34" charset="0"/>
                    </a:rPr>
                    <a:t>§ </a:t>
                  </a:r>
                  <a:r>
                    <a:rPr lang="en-US" sz="1000" b="1" dirty="0"/>
                    <a:t>p.503 of Hodgkin and Huxley. 1952.</a:t>
                  </a:r>
                  <a:br>
                    <a:rPr lang="en-US" sz="1000" b="1" dirty="0"/>
                  </a:br>
                  <a:r>
                    <a:rPr lang="en-US" sz="1000" b="1" dirty="0"/>
                    <a:t> ‘Quantitative description ...’ J. Physiol. 117:500-544.</a:t>
                  </a:r>
                </a:p>
                <a:p>
                  <a:pPr algn="ctr"/>
                  <a:r>
                    <a:rPr lang="es-ES" sz="1000" b="1" kern="0" dirty="0">
                      <a:solidFill>
                        <a:prstClr val="black"/>
                      </a:solidFill>
                      <a:latin typeface="Calibri"/>
                    </a:rPr>
                    <a:t>Bezanilla, Villalba-Galea </a:t>
                  </a:r>
                  <a:r>
                    <a:rPr lang="en-US" sz="1000" b="1" kern="0" dirty="0">
                      <a:solidFill>
                        <a:prstClr val="black"/>
                      </a:solidFill>
                      <a:latin typeface="Calibri"/>
                    </a:rPr>
                    <a:t> J. Gen. </a:t>
                  </a:r>
                  <a:r>
                    <a:rPr lang="en-US" sz="1000" b="1" kern="0" dirty="0" err="1">
                      <a:solidFill>
                        <a:prstClr val="black"/>
                      </a:solidFill>
                      <a:latin typeface="Calibri"/>
                    </a:rPr>
                    <a:t>Physiol</a:t>
                  </a:r>
                  <a:r>
                    <a:rPr lang="en-US" sz="1000" b="1" kern="0" dirty="0">
                      <a:solidFill>
                        <a:prstClr val="black"/>
                      </a:solidFill>
                      <a:latin typeface="Calibri"/>
                    </a:rPr>
                    <a:t> (2013) 142: 575</a:t>
                  </a:r>
                  <a:br>
                    <a:rPr lang="en-US" sz="1000" b="1" kern="0" dirty="0">
                      <a:solidFill>
                        <a:prstClr val="black"/>
                      </a:solidFill>
                      <a:latin typeface="Calibri"/>
                    </a:rPr>
                  </a:br>
                  <a:endParaRPr lang="en-US" sz="1000" b="1" dirty="0"/>
                </a:p>
                <a:p>
                  <a:pPr algn="ctr"/>
                  <a:endParaRPr lang="en-US" sz="1200" b="1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13A2E4D-8310-467E-B874-8B02E1606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511" y="2160910"/>
                  <a:ext cx="4717011" cy="2654573"/>
                </a:xfrm>
                <a:prstGeom prst="rect">
                  <a:avLst/>
                </a:prstGeom>
                <a:blipFill>
                  <a:blip r:embed="rId3"/>
                  <a:stretch>
                    <a:fillRect l="-388" t="-2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2EA118-F896-4F47-9D15-5328D8069EB6}"/>
              </a:ext>
            </a:extLst>
          </p:cNvPr>
          <p:cNvGrpSpPr/>
          <p:nvPr/>
        </p:nvGrpSpPr>
        <p:grpSpPr>
          <a:xfrm>
            <a:off x="610553" y="254917"/>
            <a:ext cx="7219731" cy="6009034"/>
            <a:chOff x="1296353" y="246081"/>
            <a:chExt cx="7219731" cy="60090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DED04A-E4B3-4757-B575-B6CAE3FA0366}"/>
                </a:ext>
              </a:extLst>
            </p:cNvPr>
            <p:cNvSpPr/>
            <p:nvPr/>
          </p:nvSpPr>
          <p:spPr>
            <a:xfrm>
              <a:off x="1501260" y="5993505"/>
              <a:ext cx="701482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/>
              <a:r>
                <a:rPr lang="en-US" sz="1100" b="1" dirty="0">
                  <a:latin typeface="Segoe UI" panose="020B0502040204020203" pitchFamily="34" charset="0"/>
                </a:rPr>
                <a:t>Bezanilla. How membrane proteins sense voltage </a:t>
              </a:r>
              <a:r>
                <a:rPr lang="en-US" sz="1100" b="1" i="1" dirty="0">
                  <a:latin typeface="Segoe UI" panose="020B0502040204020203" pitchFamily="34" charset="0"/>
                </a:rPr>
                <a:t>Nature Rev </a:t>
              </a:r>
              <a:r>
                <a:rPr lang="en-US" sz="1100" b="1" i="1" dirty="0" err="1">
                  <a:latin typeface="Segoe UI" panose="020B0502040204020203" pitchFamily="34" charset="0"/>
                </a:rPr>
                <a:t>Mol</a:t>
              </a:r>
              <a:r>
                <a:rPr lang="en-US" sz="1100" b="1" i="1" dirty="0">
                  <a:latin typeface="Segoe UI" panose="020B0502040204020203" pitchFamily="34" charset="0"/>
                </a:rPr>
                <a:t> Cell </a:t>
              </a:r>
              <a:r>
                <a:rPr lang="en-US" sz="1100" b="1" i="1" dirty="0" err="1">
                  <a:latin typeface="Segoe UI" panose="020B0502040204020203" pitchFamily="34" charset="0"/>
                </a:rPr>
                <a:t>Biol</a:t>
              </a:r>
              <a:r>
                <a:rPr lang="en-US" sz="1100" b="1" i="1" dirty="0">
                  <a:latin typeface="Segoe UI" panose="020B0502040204020203" pitchFamily="34" charset="0"/>
                </a:rPr>
                <a:t> (2008) 9, 323</a:t>
              </a:r>
              <a:endParaRPr lang="en-US" sz="1100" b="1" dirty="0">
                <a:latin typeface="Segoe UI" panose="020B0502040204020203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3CCCE03-B568-4F5A-8883-04DF7226B28B}"/>
                </a:ext>
              </a:extLst>
            </p:cNvPr>
            <p:cNvGrpSpPr/>
            <p:nvPr/>
          </p:nvGrpSpPr>
          <p:grpSpPr>
            <a:xfrm>
              <a:off x="1296353" y="246081"/>
              <a:ext cx="6248400" cy="5699120"/>
              <a:chOff x="1205642" y="182920"/>
              <a:chExt cx="6690940" cy="624132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A360191-631D-4A83-A4B4-2E99822A3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642" y="182920"/>
                <a:ext cx="6690940" cy="6241321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566C17-D1BB-4417-97EA-2C8A6B39ABB3}"/>
                  </a:ext>
                </a:extLst>
              </p:cNvPr>
              <p:cNvSpPr txBox="1"/>
              <p:nvPr/>
            </p:nvSpPr>
            <p:spPr>
              <a:xfrm>
                <a:off x="1715928" y="3905643"/>
                <a:ext cx="17786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Fermi </a:t>
                </a:r>
                <a:r>
                  <a:rPr lang="en-US" sz="1400" dirty="0"/>
                  <a:t>Distribution</a:t>
                </a:r>
              </a:p>
              <a:p>
                <a:r>
                  <a:rPr lang="en-US" sz="1100" b="1" i="1" dirty="0">
                    <a:solidFill>
                      <a:srgbClr val="C00000"/>
                    </a:solidFill>
                    <a:latin typeface="Arial Black" panose="020B0A04020102020204" pitchFamily="34" charset="0"/>
                  </a:rPr>
                  <a:t>not Boltzmann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B022EA-EE08-4AA5-A2D7-6159F49B10E9}"/>
                  </a:ext>
                </a:extLst>
              </p:cNvPr>
              <p:cNvSpPr txBox="1"/>
              <p:nvPr/>
            </p:nvSpPr>
            <p:spPr>
              <a:xfrm>
                <a:off x="3252147" y="1983737"/>
                <a:ext cx="667609" cy="185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b="1" dirty="0">
                    <a:solidFill>
                      <a:srgbClr val="00487E"/>
                    </a:solidFill>
                  </a:rPr>
                  <a:t>Arginines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AC981C7-8ABC-43B3-BAAF-7DAB1CFB79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708" y="2325404"/>
                    <a:ext cx="1024523" cy="269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b="1" dirty="0">
                        <a:solidFill>
                          <a:srgbClr val="BC351A"/>
                        </a:solidFill>
                      </a:rPr>
                      <a:t>Internal Dissolved Ions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500" b="1" i="1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𝒐𝒓𝒈𝒂𝒏𝒊𝒄𝒔</m:t>
                              </m:r>
                            </m:e>
                            <m:sup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sz="500" b="1" dirty="0">
                      <a:solidFill>
                        <a:srgbClr val="00487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AC981C7-8ABC-43B3-BAAF-7DAB1CFB79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708" y="2325404"/>
                    <a:ext cx="1024523" cy="2696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6F0E406-5E43-40E8-A1EE-6E9527DF9D1C}"/>
                      </a:ext>
                    </a:extLst>
                  </p:cNvPr>
                  <p:cNvSpPr txBox="1"/>
                  <p:nvPr/>
                </p:nvSpPr>
                <p:spPr>
                  <a:xfrm>
                    <a:off x="6294120" y="1325880"/>
                    <a:ext cx="1097280" cy="160020"/>
                  </a:xfrm>
                  <a:prstGeom prst="rect">
                    <a:avLst/>
                  </a:prstGeom>
                  <a:solidFill>
                    <a:srgbClr val="DBDDE4">
                      <a:alpha val="30000"/>
                    </a:srgbClr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600" b="1" dirty="0">
                        <a:solidFill>
                          <a:srgbClr val="BC351A"/>
                        </a:solidFill>
                      </a:rPr>
                      <a:t>External  Dissolved   Ions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𝑵𝒂</m:t>
                              </m:r>
                            </m:e>
                            <m:sup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600" b="1" i="1" smtClean="0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  <m:sSup>
                            <m:sSupPr>
                              <m:ctrlP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𝑪𝒍</m:t>
                              </m:r>
                            </m:e>
                            <m:sup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sz="500" b="1" dirty="0">
                      <a:solidFill>
                        <a:srgbClr val="00487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6F0E406-5E43-40E8-A1EE-6E9527DF9D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120" y="1325880"/>
                    <a:ext cx="1097280" cy="1600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90" t="-20833" b="-3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23EECD3-CBB8-4AD6-9321-BBB5BB60BB31}"/>
                      </a:ext>
                    </a:extLst>
                  </p:cNvPr>
                  <p:cNvSpPr txBox="1"/>
                  <p:nvPr/>
                </p:nvSpPr>
                <p:spPr>
                  <a:xfrm>
                    <a:off x="6563579" y="2325402"/>
                    <a:ext cx="469681" cy="155559"/>
                  </a:xfrm>
                  <a:prstGeom prst="rect">
                    <a:avLst/>
                  </a:prstGeom>
                  <a:solidFill>
                    <a:srgbClr val="DBDDE4">
                      <a:alpha val="30000"/>
                    </a:srgbClr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500" b="1" dirty="0">
                        <a:solidFill>
                          <a:srgbClr val="BC351A"/>
                        </a:solidFill>
                      </a:rPr>
                      <a:t>Dissolved Ions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00" b="1" i="1" smtClean="0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500" b="1" i="1" smtClean="0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𝒐𝒓𝒈𝒂𝒏𝒊𝒄𝒔</m:t>
                              </m:r>
                            </m:e>
                            <m:sup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sz="500" b="1" dirty="0">
                      <a:solidFill>
                        <a:srgbClr val="00487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23EECD3-CBB8-4AD6-9321-BBB5BB60B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3579" y="2325402"/>
                    <a:ext cx="469681" cy="15555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778" t="-17391" r="-12500" b="-8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3DC1627-E129-4C78-9A0E-C434ED6C1E7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225" y="1261110"/>
                    <a:ext cx="1764030" cy="160020"/>
                  </a:xfrm>
                  <a:prstGeom prst="rect">
                    <a:avLst/>
                  </a:prstGeom>
                  <a:solidFill>
                    <a:srgbClr val="DBDDE4">
                      <a:alpha val="30000"/>
                    </a:srgbClr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600" b="1" dirty="0">
                        <a:solidFill>
                          <a:srgbClr val="BC351A"/>
                        </a:solidFill>
                      </a:rPr>
                      <a:t>External      Dissolved        Ions</a:t>
                    </a:r>
                  </a:p>
                  <a:p>
                    <a:pPr algn="ctr"/>
                    <a:endParaRPr lang="en-US" sz="600" b="1" dirty="0">
                      <a:solidFill>
                        <a:srgbClr val="BC351A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6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𝑵𝒂</m:t>
                              </m:r>
                            </m:e>
                            <m:sup>
                              <m:r>
                                <a:rPr lang="en-US" sz="6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600" b="1" i="1" smtClean="0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600" b="1" i="1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sSup>
                            <m:sSupPr>
                              <m:ctrlP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p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sz="500" b="1" dirty="0">
                      <a:solidFill>
                        <a:srgbClr val="00487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3DC1627-E129-4C78-9A0E-C434ED6C1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2225" y="1261110"/>
                    <a:ext cx="1764030" cy="1600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833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AAD6E1-9E8A-45EC-8059-A01572E9200B}"/>
                  </a:ext>
                </a:extLst>
              </p:cNvPr>
              <p:cNvSpPr txBox="1"/>
              <p:nvPr/>
            </p:nvSpPr>
            <p:spPr>
              <a:xfrm>
                <a:off x="4634330" y="2230487"/>
                <a:ext cx="951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u="sng" dirty="0"/>
                  <a:t>Voltage Clamp</a:t>
                </a:r>
              </a:p>
              <a:p>
                <a:r>
                  <a:rPr lang="en-US" sz="900" dirty="0"/>
                  <a:t> Test Potential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E11BCA-3A5B-492E-A837-0BD7127B1BD8}"/>
                  </a:ext>
                </a:extLst>
              </p:cNvPr>
              <p:cNvSpPr txBox="1"/>
              <p:nvPr/>
            </p:nvSpPr>
            <p:spPr>
              <a:xfrm>
                <a:off x="1481186" y="1297334"/>
                <a:ext cx="95154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u="sng" dirty="0"/>
                  <a:t>Voltage </a:t>
                </a:r>
                <a:br>
                  <a:rPr lang="en-US" sz="900" u="sng" dirty="0"/>
                </a:br>
                <a:r>
                  <a:rPr lang="en-US" sz="900" u="sng" dirty="0"/>
                  <a:t>Clamp</a:t>
                </a:r>
                <a:br>
                  <a:rPr lang="en-US" sz="900" dirty="0"/>
                </a:br>
                <a:r>
                  <a:rPr lang="en-US" sz="900" dirty="0"/>
                  <a:t>    =0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9357C8-876F-4B44-BA9C-E032BCC3C17E}"/>
                  </a:ext>
                </a:extLst>
              </p:cNvPr>
              <p:cNvSpPr txBox="1"/>
              <p:nvPr/>
            </p:nvSpPr>
            <p:spPr>
              <a:xfrm>
                <a:off x="1215577" y="2187621"/>
                <a:ext cx="1084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Holding Potential</a:t>
                </a:r>
                <a:br>
                  <a:rPr lang="en-US" sz="900" dirty="0"/>
                </a:br>
                <a:r>
                  <a:rPr lang="en-US" sz="900" dirty="0"/>
                  <a:t>  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06095A90-68C3-4B91-9E24-0E125E0BFCC6}"/>
                      </a:ext>
                    </a:extLst>
                  </p:cNvPr>
                  <p:cNvSpPr txBox="1"/>
                  <p:nvPr/>
                </p:nvSpPr>
                <p:spPr>
                  <a:xfrm>
                    <a:off x="4719114" y="1125676"/>
                    <a:ext cx="923541" cy="338554"/>
                  </a:xfrm>
                  <a:prstGeom prst="rect">
                    <a:avLst/>
                  </a:prstGeom>
                  <a:solidFill>
                    <a:srgbClr val="EEECE0">
                      <a:alpha val="60000"/>
                    </a:srgb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 b="1" dirty="0"/>
                      <a:t>      Current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  <m:sub>
                            <m:r>
                              <a:rPr lang="en-US" sz="9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sub>
                        </m:sSub>
                      </m:oMath>
                    </a14:m>
                    <a:br>
                      <a:rPr lang="en-US" sz="700" b="1" dirty="0"/>
                    </a:br>
                    <a:r>
                      <a:rPr lang="en-US" sz="600" b="1" dirty="0"/>
                      <a:t>to maintain test potential</a:t>
                    </a:r>
                    <a:br>
                      <a:rPr lang="en-US" sz="700" b="1" dirty="0"/>
                    </a:br>
                    <a:r>
                      <a:rPr lang="en-US" sz="700" b="1" dirty="0"/>
                      <a:t>    </a:t>
                    </a: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06095A90-68C3-4B91-9E24-0E125E0BFC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9114" y="1125676"/>
                    <a:ext cx="923541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634" t="-3922" b="-215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724E2A-6DA5-40CD-98A0-500E13E3AB69}"/>
                  </a:ext>
                </a:extLst>
              </p:cNvPr>
              <p:cNvSpPr txBox="1"/>
              <p:nvPr/>
            </p:nvSpPr>
            <p:spPr>
              <a:xfrm>
                <a:off x="4860130" y="5401513"/>
                <a:ext cx="6415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Holding </a:t>
                </a:r>
                <a:br>
                  <a:rPr lang="en-US" sz="900" dirty="0"/>
                </a:br>
                <a:r>
                  <a:rPr lang="en-US" sz="900" dirty="0"/>
                  <a:t>Potential</a:t>
                </a:r>
                <a:br>
                  <a:rPr lang="en-US" sz="900" dirty="0"/>
                </a:br>
                <a:r>
                  <a:rPr lang="en-US" sz="900" dirty="0"/>
                  <a:t>  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D91C98-6141-45C1-8963-AE1A31512EDB}"/>
                  </a:ext>
                </a:extLst>
              </p:cNvPr>
              <p:cNvSpPr txBox="1"/>
              <p:nvPr/>
            </p:nvSpPr>
            <p:spPr>
              <a:xfrm>
                <a:off x="5713652" y="5032181"/>
                <a:ext cx="1084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Test Potentials</a:t>
                </a:r>
                <a:br>
                  <a:rPr lang="en-US" sz="900" dirty="0"/>
                </a:br>
                <a:r>
                  <a:rPr lang="en-US" sz="900" dirty="0"/>
                  <a:t>  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CF7E3E-461D-439C-A421-B6180D0F12AB}"/>
                  </a:ext>
                </a:extLst>
              </p:cNvPr>
              <p:cNvSpPr txBox="1"/>
              <p:nvPr/>
            </p:nvSpPr>
            <p:spPr>
              <a:xfrm>
                <a:off x="2301656" y="5162997"/>
                <a:ext cx="6415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AC4600"/>
                    </a:solidFill>
                  </a:rPr>
                  <a:t>Holding </a:t>
                </a:r>
                <a:br>
                  <a:rPr lang="en-US" sz="900" dirty="0">
                    <a:solidFill>
                      <a:srgbClr val="AC4600"/>
                    </a:solidFill>
                  </a:rPr>
                </a:br>
                <a:r>
                  <a:rPr lang="en-US" sz="900" dirty="0">
                    <a:solidFill>
                      <a:srgbClr val="AC4600"/>
                    </a:solidFill>
                  </a:rPr>
                  <a:t>Potential</a:t>
                </a:r>
                <a:br>
                  <a:rPr lang="en-US" sz="900" dirty="0">
                    <a:solidFill>
                      <a:srgbClr val="AC4600"/>
                    </a:solidFill>
                  </a:rPr>
                </a:br>
                <a:r>
                  <a:rPr lang="en-US" sz="900" dirty="0"/>
                  <a:t>   </a:t>
                </a:r>
              </a:p>
            </p:txBody>
          </p:sp>
          <p:sp>
            <p:nvSpPr>
              <p:cNvPr id="51" name="Right Brace 50">
                <a:extLst>
                  <a:ext uri="{FF2B5EF4-FFF2-40B4-BE49-F238E27FC236}">
                    <a16:creationId xmlns:a16="http://schemas.microsoft.com/office/drawing/2014/main" id="{7F5E289E-753A-4AEC-B835-DD56D2DA7E6D}"/>
                  </a:ext>
                </a:extLst>
              </p:cNvPr>
              <p:cNvSpPr/>
              <p:nvPr/>
            </p:nvSpPr>
            <p:spPr bwMode="auto">
              <a:xfrm>
                <a:off x="4117719" y="3760832"/>
                <a:ext cx="133268" cy="1402165"/>
              </a:xfrm>
              <a:prstGeom prst="rightBrace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137160" rIns="91440" bIns="13716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52" name="Right Brace 51">
                <a:extLst>
                  <a:ext uri="{FF2B5EF4-FFF2-40B4-BE49-F238E27FC236}">
                    <a16:creationId xmlns:a16="http://schemas.microsoft.com/office/drawing/2014/main" id="{6BD4026B-E433-4B4B-88F1-C179C7DADA70}"/>
                  </a:ext>
                </a:extLst>
              </p:cNvPr>
              <p:cNvSpPr/>
              <p:nvPr/>
            </p:nvSpPr>
            <p:spPr bwMode="auto">
              <a:xfrm rot="10800000" flipH="1">
                <a:off x="3958266" y="3822383"/>
                <a:ext cx="265176" cy="1664208"/>
              </a:xfrm>
              <a:prstGeom prst="rightBrace">
                <a:avLst>
                  <a:gd name="adj1" fmla="val 8333"/>
                  <a:gd name="adj2" fmla="val 51691"/>
                </a:avLst>
              </a:prstGeom>
              <a:noFill/>
              <a:ln w="1397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137160" rIns="91440" bIns="13716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5A9492-9B2F-4356-B586-A57C209A1FEA}"/>
                  </a:ext>
                </a:extLst>
              </p:cNvPr>
              <p:cNvSpPr txBox="1"/>
              <p:nvPr/>
            </p:nvSpPr>
            <p:spPr>
              <a:xfrm>
                <a:off x="4282807" y="4482553"/>
                <a:ext cx="723307" cy="461665"/>
              </a:xfrm>
              <a:prstGeom prst="rect">
                <a:avLst/>
              </a:prstGeom>
              <a:solidFill>
                <a:srgbClr val="EEECE0">
                  <a:alpha val="6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dirty="0">
                    <a:solidFill>
                      <a:srgbClr val="002060"/>
                    </a:solidFill>
                  </a:rPr>
                  <a:t>Test Potentials</a:t>
                </a:r>
                <a:br>
                  <a:rPr lang="en-US" sz="1000" dirty="0">
                    <a:solidFill>
                      <a:srgbClr val="002060"/>
                    </a:solidFill>
                  </a:rPr>
                </a:br>
                <a:r>
                  <a:rPr lang="en-US" sz="900" dirty="0"/>
                  <a:t>   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36996D3-B94B-4C26-9407-CB9220CB8B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78406" y="6371341"/>
                <a:ext cx="994812" cy="0"/>
              </a:xfrm>
              <a:prstGeom prst="line">
                <a:avLst/>
              </a:prstGeom>
              <a:noFill/>
              <a:ln w="15875" cap="flat" cmpd="sng" algn="ctr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AB50ED0-F883-43B2-9949-42A1BC3B2C99}"/>
                      </a:ext>
                    </a:extLst>
                  </p:cNvPr>
                  <p:cNvSpPr/>
                  <p:nvPr/>
                </p:nvSpPr>
                <p:spPr>
                  <a:xfrm>
                    <a:off x="7404735" y="4059234"/>
                    <a:ext cx="228600" cy="276999"/>
                  </a:xfrm>
                  <a:prstGeom prst="rect">
                    <a:avLst/>
                  </a:prstGeom>
                  <a:solidFill>
                    <a:srgbClr val="EEECE0"/>
                  </a:solidFill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US" b="1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AB50ED0-F883-43B2-9949-42A1BC3B2C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4735" y="4059234"/>
                    <a:ext cx="22860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0" r="-34286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045C2145-8ECA-4631-A871-3A2CC22DB37E}"/>
              </a:ext>
            </a:extLst>
          </p:cNvPr>
          <p:cNvSpPr/>
          <p:nvPr/>
        </p:nvSpPr>
        <p:spPr bwMode="auto">
          <a:xfrm>
            <a:off x="9446895" y="2567940"/>
            <a:ext cx="207645" cy="122873"/>
          </a:xfrm>
          <a:prstGeom prst="rightArrow">
            <a:avLst>
              <a:gd name="adj1" fmla="val 27496"/>
              <a:gd name="adj2" fmla="val 43009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65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21F04-0771-4C31-A97D-82D8DED64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0CBC983-E890-49EC-AA17-67A3B9FE81F5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A5AC5A-0C65-44DE-A9AB-5A5908A554E7}"/>
              </a:ext>
            </a:extLst>
          </p:cNvPr>
          <p:cNvSpPr/>
          <p:nvPr/>
        </p:nvSpPr>
        <p:spPr>
          <a:xfrm>
            <a:off x="2943225" y="1645905"/>
            <a:ext cx="6096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Arial Black" panose="020B0A04020102020204" pitchFamily="34" charset="0"/>
              </a:rPr>
              <a:t>Structural Complexity</a:t>
            </a:r>
            <a:br>
              <a:rPr lang="en-US" sz="24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rgbClr val="002060"/>
                </a:solidFill>
                <a:latin typeface="Arial Black" panose="020B0A04020102020204" pitchFamily="34" charset="0"/>
              </a:rPr>
              <a:t>of Life</a:t>
            </a:r>
          </a:p>
          <a:p>
            <a:pPr algn="ctr"/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</a:t>
            </a:r>
          </a:p>
          <a:p>
            <a:pPr algn="ctr"/>
            <a:r>
              <a:rPr lang="en-US" sz="3200" dirty="0">
                <a:solidFill>
                  <a:srgbClr val="002060"/>
                </a:solidFill>
                <a:latin typeface="Arial Black" panose="020B0A04020102020204" pitchFamily="34" charset="0"/>
              </a:rPr>
              <a:t>Hierarchy of Devices</a:t>
            </a:r>
            <a:endParaRPr lang="en-US" sz="24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0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50000">
              <a:schemeClr val="accent1">
                <a:shade val="67500"/>
                <a:satMod val="115000"/>
                <a:alpha val="74000"/>
              </a:schemeClr>
            </a:gs>
            <a:gs pos="100000">
              <a:schemeClr val="accent1">
                <a:shade val="100000"/>
                <a:satMod val="115000"/>
                <a:alpha val="57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0E6735-92D8-49A0-9F27-EB2ED3DF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1BAC6-6EC3-4CB7-8784-82C886E9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"/>
            <a:ext cx="6243503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610044-493C-4FAB-B4BB-F2B13157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32" y="1717431"/>
            <a:ext cx="3785712" cy="49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A88FA-3447-4190-B03E-BF3C7CBDC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50631"/>
            <a:ext cx="4624405" cy="601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AEECD-3D68-45C9-BCF2-4BA7AAF81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05000"/>
            <a:ext cx="1567901" cy="20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303918"/>
            <a:ext cx="5829300" cy="1102519"/>
          </a:xfrm>
        </p:spPr>
        <p:txBody>
          <a:bodyPr/>
          <a:lstStyle/>
          <a:p>
            <a:r>
              <a:rPr lang="en-US" sz="2400" i="1" dirty="0"/>
              <a:t>Perhaps the first</a:t>
            </a:r>
            <a:br>
              <a:rPr lang="en-US" sz="2400" dirty="0"/>
            </a:br>
            <a:r>
              <a:rPr lang="en-US" sz="2400" b="1" dirty="0"/>
              <a:t>Consistent Model of a Protein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3746" y="6296799"/>
            <a:ext cx="1905000" cy="457200"/>
          </a:xfrm>
        </p:spPr>
        <p:txBody>
          <a:bodyPr/>
          <a:lstStyle/>
          <a:p>
            <a:pPr defTabSz="685800" fontAlgn="base">
              <a:spcAft>
                <a:spcPct val="0"/>
              </a:spcAft>
              <a:defRPr/>
            </a:pPr>
            <a:fld id="{9071389A-923B-439E-9719-9D26D9CCB9ED}" type="slidenum">
              <a:rPr lang="en-US"/>
              <a:pPr defTabSz="685800" fontAlgn="base">
                <a:spcAft>
                  <a:spcPct val="0"/>
                </a:spcAft>
                <a:defRPr/>
              </a:pPr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75" y="4656961"/>
            <a:ext cx="1216556" cy="1369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02" y="1406437"/>
            <a:ext cx="1896496" cy="2469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33942" y="3921201"/>
            <a:ext cx="2133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Francisco Bezanilla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44328" y="6092419"/>
            <a:ext cx="2133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 Liu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柳  春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60589" y="6030792"/>
            <a:ext cx="2133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Allen Tzyy-Leng Horng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7907" y="6242939"/>
            <a:ext cx="985508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12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洪子倫</a:t>
            </a:r>
            <a:endParaRPr lang="en-US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59" y="4656961"/>
            <a:ext cx="1716415" cy="13696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30965" y="6103101"/>
            <a:ext cx="1183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 Eisenberg</a:t>
            </a:r>
          </a:p>
        </p:txBody>
      </p:sp>
      <p:pic>
        <p:nvPicPr>
          <p:cNvPr id="5" name="Picture 2" descr="Image result for Allen Tzyy Horng">
            <a:extLst>
              <a:ext uri="{FF2B5EF4-FFF2-40B4-BE49-F238E27FC236}">
                <a16:creationId xmlns:a16="http://schemas.microsoft.com/office/drawing/2014/main" id="{E42FBB16-71A8-43DA-AC50-99416CAB3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-48483" r="10768" b="47640"/>
          <a:stretch/>
        </p:blipFill>
        <p:spPr bwMode="auto">
          <a:xfrm>
            <a:off x="3200400" y="3391932"/>
            <a:ext cx="1405442" cy="262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76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C5BAD2-29A0-46DA-B8AE-05F45769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5F11D263-606F-4B1E-B1C7-4C57675DDEDC}" type="slidenum">
              <a:rPr lang="en-US"/>
              <a:pPr defTabSz="685800">
                <a:defRPr/>
              </a:pPr>
              <a:t>22</a:t>
            </a:fld>
            <a:endParaRPr lang="en-US" dirty="0"/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C2E50FE1-3EA8-46C6-A4C8-561E95DB0B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86" y="1183902"/>
            <a:ext cx="6156105" cy="37793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7ADBA6-21E9-4A23-9ABD-F7190E8C3200}"/>
              </a:ext>
            </a:extLst>
          </p:cNvPr>
          <p:cNvSpPr/>
          <p:nvPr/>
        </p:nvSpPr>
        <p:spPr bwMode="auto">
          <a:xfrm>
            <a:off x="3084007" y="2530301"/>
            <a:ext cx="1944356" cy="392415"/>
          </a:xfrm>
          <a:prstGeom prst="rect">
            <a:avLst/>
          </a:prstGeom>
          <a:solidFill>
            <a:srgbClr val="FFC000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102870" rIns="68580" bIns="10287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69B3A3-3B7A-4D1D-B3AB-EF27A14194E6}"/>
              </a:ext>
            </a:extLst>
          </p:cNvPr>
          <p:cNvSpPr/>
          <p:nvPr/>
        </p:nvSpPr>
        <p:spPr bwMode="auto">
          <a:xfrm>
            <a:off x="5918836" y="2530301"/>
            <a:ext cx="1936883" cy="392415"/>
          </a:xfrm>
          <a:prstGeom prst="rect">
            <a:avLst/>
          </a:prstGeom>
          <a:solidFill>
            <a:srgbClr val="FFC000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102870" rIns="68580" bIns="10287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44383-85BB-4764-8A63-DE84DB241DE8}"/>
              </a:ext>
            </a:extLst>
          </p:cNvPr>
          <p:cNvSpPr/>
          <p:nvPr/>
        </p:nvSpPr>
        <p:spPr bwMode="auto">
          <a:xfrm>
            <a:off x="5028363" y="2940369"/>
            <a:ext cx="890472" cy="3924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102870" rIns="68580" bIns="10287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45D41-069E-4D84-BCC5-AC209DF60B13}"/>
              </a:ext>
            </a:extLst>
          </p:cNvPr>
          <p:cNvSpPr/>
          <p:nvPr/>
        </p:nvSpPr>
        <p:spPr bwMode="auto">
          <a:xfrm>
            <a:off x="5028363" y="2940369"/>
            <a:ext cx="890472" cy="392415"/>
          </a:xfrm>
          <a:prstGeom prst="rect">
            <a:avLst/>
          </a:prstGeom>
          <a:solidFill>
            <a:srgbClr val="FF6600">
              <a:alpha val="4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102870" rIns="68580" bIns="10287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57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58A6F-7823-4A86-BD69-BDBD56C3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4749C-1709-48DE-9E58-D92F177A3D9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F6FDE-5321-4E92-B340-211B4B5A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72" y="2471894"/>
            <a:ext cx="8912887" cy="1720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3E463-7E51-482E-8219-2091CC544284}"/>
              </a:ext>
            </a:extLst>
          </p:cNvPr>
          <p:cNvSpPr txBox="1"/>
          <p:nvPr/>
        </p:nvSpPr>
        <p:spPr>
          <a:xfrm>
            <a:off x="2121317" y="282465"/>
            <a:ext cx="74435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Variational Formulation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EnVarA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because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Everything interacts with Everything Else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543CF-36BA-4FC5-A01B-D3D2DAB6A5C6}"/>
                  </a:ext>
                </a:extLst>
              </p:cNvPr>
              <p:cNvSpPr txBox="1"/>
              <p:nvPr/>
            </p:nvSpPr>
            <p:spPr>
              <a:xfrm>
                <a:off x="1145512" y="5148261"/>
                <a:ext cx="10741688" cy="95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Poisson Equation and Transport equation are DERIVED from variations like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2D2D8A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2D2D8A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kumimoji="0" lang="en-US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2D2D8A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kumimoji="0" lang="en-US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2D2D8A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𝛿𝜙</m:t>
                        </m:r>
                      </m:den>
                    </m:f>
                    <m:r>
                      <a:rPr kumimoji="0" lang="en-US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2D2D8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=0,</m:t>
                    </m:r>
                  </m:oMath>
                </a14:m>
                <a:br>
                  <a:rPr kumimoji="0" 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PMingLiU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PMingLiU" panose="02020500000000000000" pitchFamily="18" charset="-120"/>
                    <a:cs typeface="Times New Roman" panose="02020603050405020304" pitchFamily="18" charset="0"/>
                  </a:rPr>
                  <a:t>so cross terms are always consistent, i.e., satisfy all equations with one set of parameters.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543CF-36BA-4FC5-A01B-D3D2DAB6A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12" y="5148261"/>
                <a:ext cx="10741688" cy="957313"/>
              </a:xfrm>
              <a:prstGeom prst="rect">
                <a:avLst/>
              </a:prstGeom>
              <a:blipFill>
                <a:blip r:embed="rId3"/>
                <a:stretch>
                  <a:fillRect l="-511" b="-9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436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48A23-B864-4F4F-8D9E-AD599FEC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ED3D8-F9D3-4C4A-ADB9-89C15D050853}"/>
              </a:ext>
            </a:extLst>
          </p:cNvPr>
          <p:cNvSpPr txBox="1"/>
          <p:nvPr/>
        </p:nvSpPr>
        <p:spPr>
          <a:xfrm>
            <a:off x="3064747" y="261257"/>
            <a:ext cx="5998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Defining Laws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Charge Creates Electric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10A9B0-D4ED-42CA-A46C-449DEADC685C}"/>
                  </a:ext>
                </a:extLst>
              </p:cNvPr>
              <p:cNvSpPr/>
              <p:nvPr/>
            </p:nvSpPr>
            <p:spPr>
              <a:xfrm>
                <a:off x="2659464" y="1650872"/>
                <a:ext cx="6096000" cy="8712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𝑑𝑧</m:t>
                          </m:r>
                        </m:den>
                      </m:f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Γ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𝐴</m:t>
                          </m:r>
                          <m:f>
                            <m:f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          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Na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Cl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 1, 2, 3, 4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10A9B0-D4ED-42CA-A46C-449DEADC6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464" y="1650872"/>
                <a:ext cx="6096000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B12C3AA-0A55-4924-A792-3600C889FC6F}"/>
              </a:ext>
            </a:extLst>
          </p:cNvPr>
          <p:cNvSpPr txBox="1"/>
          <p:nvPr/>
        </p:nvSpPr>
        <p:spPr>
          <a:xfrm>
            <a:off x="3929268" y="3247774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Transport of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F6E58-BFE5-411D-9AF1-6E82455BB409}"/>
                  </a:ext>
                </a:extLst>
              </p:cNvPr>
              <p:cNvSpPr txBox="1"/>
              <p:nvPr/>
            </p:nvSpPr>
            <p:spPr>
              <a:xfrm>
                <a:off x="3234701" y="4335865"/>
                <a:ext cx="6772899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,  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Na, Cl, 1,2,3,4     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F6E58-BFE5-411D-9AF1-6E82455BB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01" y="4335865"/>
                <a:ext cx="6772899" cy="645048"/>
              </a:xfrm>
              <a:prstGeom prst="rect">
                <a:avLst/>
              </a:prstGeom>
              <a:blipFill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25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48A23-B864-4F4F-8D9E-AD599FEC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1D263-606F-4B1E-B1C7-4C57675DDED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AE65AF-FDEE-48F7-9285-9B86255BC9C2}"/>
              </a:ext>
            </a:extLst>
          </p:cNvPr>
          <p:cNvGrpSpPr/>
          <p:nvPr/>
        </p:nvGrpSpPr>
        <p:grpSpPr>
          <a:xfrm>
            <a:off x="1402773" y="983673"/>
            <a:ext cx="9706707" cy="4223455"/>
            <a:chOff x="920437" y="1273750"/>
            <a:chExt cx="9706707" cy="42234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3BDABD4-7119-4332-B462-25DB3C0EF562}"/>
                    </a:ext>
                  </a:extLst>
                </p:cNvPr>
                <p:cNvSpPr/>
                <p:nvPr/>
              </p:nvSpPr>
              <p:spPr>
                <a:xfrm>
                  <a:off x="920437" y="1273750"/>
                  <a:ext cx="9706707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45720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</a:t>
                  </a:r>
                  <a:endParaRPr kumimoji="0" 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	   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a:rPr kumimoji="0" lang="en-US" sz="24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𝒛</m:t>
                          </m:r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kumimoji="0" lang="en-US" sz="2400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2400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𝑲</m:t>
                      </m:r>
                      <m:sSup>
                        <m:sSupPr>
                          <m:ctrlP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𝒛</m:t>
                          </m:r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𝑺</m:t>
                                  </m:r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</m:t>
                      </m:r>
                    </m:oMath>
                  </a14:m>
                  <a:r>
                    <a:rPr kumimoji="0" lang="en-US" sz="2400" b="1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      </a:t>
                  </a:r>
                  <a:r>
                    <a:rPr kumimoji="0" lang="en-US" sz="1600" b="1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       </a:t>
                  </a:r>
                  <a:r>
                    <a:rPr kumimoji="0" lang="en-US" sz="1800" b="1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 	</a:t>
                  </a:r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			</a:t>
                  </a:r>
                  <a:endParaRPr kumimoji="0" 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where 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K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is the spring constant, </a:t>
                  </a:r>
                  <a:r>
                    <a:rPr kumimoji="0" lang="en-US" sz="18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z</a:t>
                  </a:r>
                  <a:r>
                    <a:rPr kumimoji="0" lang="en-US" sz="1800" b="0" i="1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i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is the fixed anchoring position of the spring for each arginine 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c</a:t>
                  </a:r>
                  <a:r>
                    <a:rPr kumimoji="0" lang="en-US" sz="1800" b="0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i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on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S4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is the center-of-mass 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z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position of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S4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by treating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S4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as a rigid body.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3BDABD4-7119-4332-B462-25DB3C0EF5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437" y="1273750"/>
                  <a:ext cx="9706707" cy="1785104"/>
                </a:xfrm>
                <a:prstGeom prst="rect">
                  <a:avLst/>
                </a:prstGeom>
                <a:blipFill>
                  <a:blip r:embed="rId2"/>
                  <a:stretch>
                    <a:fillRect l="-503" b="-13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CDDEFB-4540-4524-85DC-4194E0F7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10552" y="4338763"/>
              <a:ext cx="9310124" cy="11584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20534B4-F74A-46EF-B195-52178F7F02D7}"/>
                    </a:ext>
                  </a:extLst>
                </p:cNvPr>
                <p:cNvSpPr/>
                <p:nvPr/>
              </p:nvSpPr>
              <p:spPr>
                <a:xfrm>
                  <a:off x="1911211" y="3544884"/>
                  <a:ext cx="77251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rgbClr val="2D2D8A">
                          <a:lumMod val="75000"/>
                        </a:srgb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follows the motion of equation based on spring-mass system:</a:t>
                  </a:r>
                  <a:endParaRPr kumimoji="0" 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20534B4-F74A-46EF-B195-52178F7F0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1211" y="3544884"/>
                  <a:ext cx="772515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66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8450F9-6FDC-48FB-AE65-4BACEF00B003}"/>
              </a:ext>
            </a:extLst>
          </p:cNvPr>
          <p:cNvSpPr txBox="1"/>
          <p:nvPr/>
        </p:nvSpPr>
        <p:spPr>
          <a:xfrm>
            <a:off x="1901172" y="508800"/>
            <a:ext cx="792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Conformation Change of Arginines is Described by an Elastic System</a:t>
            </a:r>
          </a:p>
        </p:txBody>
      </p:sp>
    </p:spTree>
    <p:extLst>
      <p:ext uri="{BB962C8B-B14F-4D97-AF65-F5344CB8AC3E}">
        <p14:creationId xmlns:p14="http://schemas.microsoft.com/office/powerpoint/2010/main" val="163593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382B3-E2B4-4CD9-BB6A-2A72DAB9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9"/>
            <a:ext cx="12241763" cy="68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60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7971E6-D451-4532-AB80-2D2961618C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77139A39-4D6B-45ED-A4E6-5AA47E6E4FA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771AD3-A214-401C-A4E3-F9ED06933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F82133-5B14-44DD-9CB8-637223F03D1D}"/>
              </a:ext>
            </a:extLst>
          </p:cNvPr>
          <p:cNvGrpSpPr/>
          <p:nvPr/>
        </p:nvGrpSpPr>
        <p:grpSpPr>
          <a:xfrm>
            <a:off x="2104784" y="1121174"/>
            <a:ext cx="8287231" cy="5174577"/>
            <a:chOff x="2348798" y="427333"/>
            <a:chExt cx="8287231" cy="5174577"/>
          </a:xfrm>
        </p:grpSpPr>
        <p:pic>
          <p:nvPicPr>
            <p:cNvPr id="14337" name="圖片 6">
              <a:extLst>
                <a:ext uri="{FF2B5EF4-FFF2-40B4-BE49-F238E27FC236}">
                  <a16:creationId xmlns:a16="http://schemas.microsoft.com/office/drawing/2014/main" id="{8F45A694-32CB-4D24-9DAC-C8F155699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798" y="427333"/>
              <a:ext cx="8287231" cy="3994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0D8EF0-4F32-4ECF-9924-45C6FBDED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627" y="4632414"/>
              <a:ext cx="5863571" cy="969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</a:pP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Figure 9. (a) Time courses of subtracted gating current </a:t>
              </a:r>
              <a:r>
                <a:rPr kumimoji="0" lang="en-US" altLang="zh-TW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  <a:hlinkClick r:id="rId3"/>
                  <a:hlinkMouseOver r:id="rId4"/>
                </a:rPr>
                <a:t>[</a:t>
              </a:r>
              <a:r>
                <a:rPr kumimoji="0" lang="en-US" altLang="zh-TW" sz="800" b="0" i="0" u="none" strike="noStrike" cap="none" normalizeH="0" baseline="0" dirty="0" bmk="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  <a:hlinkClick r:id="rId3"/>
                  <a:hlinkMouseOver r:id="rId4"/>
                </a:rPr>
                <a:t>A1]</a:t>
              </a:r>
              <a:r>
                <a:rPr kumimoji="0" lang="en-US" altLang="zh-TW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 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with voltage rising from -90mV to </a:t>
              </a:r>
              <a:r>
                <a:rPr kumimoji="0" lang="en-US" altLang="zh-TW" sz="1300" b="0" i="1" u="none" strike="noStrike" cap="none" normalizeH="0" baseline="0" dirty="0" bmk="OLE_LINK126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V</a:t>
              </a:r>
              <a:r>
                <a:rPr kumimoji="0" lang="en-US" altLang="zh-TW" sz="1300" b="0" i="0" u="none" strike="noStrike" cap="none" normalizeH="0" baseline="-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mV at </a:t>
              </a:r>
              <a:r>
                <a:rPr kumimoji="0" lang="en-US" altLang="zh-TW" sz="13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t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=10, holds on till </a:t>
              </a:r>
              <a:r>
                <a:rPr kumimoji="0" lang="en-US" altLang="zh-TW" sz="13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t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=150, and drops back to -90mV, where </a:t>
              </a:r>
              <a:r>
                <a:rPr kumimoji="0" lang="en-US" altLang="zh-TW" sz="1300" b="0" i="1" u="none" strike="noStrike" cap="none" normalizeH="0" baseline="0" dirty="0" bmk="OLE_LINK128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V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=-62, -50, … -8 mV. (b) </a:t>
              </a:r>
              <a:r>
                <a:rPr kumimoji="0" lang="en-US" altLang="zh-TW" sz="13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τ2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 versus </a:t>
              </a:r>
              <a:r>
                <a:rPr kumimoji="0" lang="en-US" altLang="zh-TW" sz="13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V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 compared with experiment [7].</a:t>
              </a:r>
              <a:endParaRPr kumimoji="0" lang="en-US" altLang="zh-TW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</a:pPr>
              <a:endPara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6EE9601-1D67-4BBA-B51A-61A0A663B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2704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C9A6C-BE56-494D-8FA4-1C1D51FD7573}"/>
              </a:ext>
            </a:extLst>
          </p:cNvPr>
          <p:cNvSpPr txBox="1"/>
          <p:nvPr/>
        </p:nvSpPr>
        <p:spPr>
          <a:xfrm>
            <a:off x="4268732" y="326243"/>
            <a:ext cx="3947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Fitting Data</a:t>
            </a:r>
          </a:p>
        </p:txBody>
      </p:sp>
    </p:spTree>
    <p:extLst>
      <p:ext uri="{BB962C8B-B14F-4D97-AF65-F5344CB8AC3E}">
        <p14:creationId xmlns:p14="http://schemas.microsoft.com/office/powerpoint/2010/main" val="3766764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A70FF-D7DB-403A-8E2B-CF1FE7FD9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77139A39-4D6B-45ED-A4E6-5AA47E6E4FA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7C93F-FDBC-4284-8558-EE79D518944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-45719"/>
            <a:ext cx="48568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C3D65-2471-41AA-829C-6D111BA2D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316" y="5551483"/>
            <a:ext cx="631349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kumimoji="0" lang="en-US" altLang="zh-TW" sz="1300" b="0" i="0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Figure 3. (a) QV curve and comparison with [7]. Steady-state distributions for Na, Cl and arginines at (b) </a:t>
            </a:r>
            <a:r>
              <a:rPr kumimoji="0" lang="en-US" altLang="zh-TW" sz="1300" b="0" i="1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300" b="0" i="0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=-90mV, (c) </a:t>
            </a:r>
            <a:r>
              <a:rPr kumimoji="0" lang="en-US" altLang="zh-TW" sz="1300" b="0" i="1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300" b="0" i="0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=-48mV, (d) </a:t>
            </a:r>
            <a:r>
              <a:rPr kumimoji="0" lang="en-US" altLang="zh-TW" sz="1300" b="0" i="1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300" b="0" i="0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=-8mV. 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8">
            <a:extLst>
              <a:ext uri="{FF2B5EF4-FFF2-40B4-BE49-F238E27FC236}">
                <a16:creationId xmlns:a16="http://schemas.microsoft.com/office/drawing/2014/main" id="{285FCAD9-637B-401E-86D6-AC6762DB7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44" y="1129924"/>
            <a:ext cx="7540707" cy="4160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9E315-F627-49B3-8229-75991FDDB398}"/>
              </a:ext>
            </a:extLst>
          </p:cNvPr>
          <p:cNvSpPr txBox="1"/>
          <p:nvPr/>
        </p:nvSpPr>
        <p:spPr>
          <a:xfrm>
            <a:off x="4268732" y="326243"/>
            <a:ext cx="3947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Fitting Data</a:t>
            </a:r>
          </a:p>
        </p:txBody>
      </p:sp>
    </p:spTree>
    <p:extLst>
      <p:ext uri="{BB962C8B-B14F-4D97-AF65-F5344CB8AC3E}">
        <p14:creationId xmlns:p14="http://schemas.microsoft.com/office/powerpoint/2010/main" val="1047676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CE6CF-C292-4187-A606-4139578D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09DEFF-31E4-4693-B967-CBCEE9138921}"/>
              </a:ext>
            </a:extLst>
          </p:cNvPr>
          <p:cNvSpPr/>
          <p:nvPr/>
        </p:nvSpPr>
        <p:spPr bwMode="auto">
          <a:xfrm>
            <a:off x="2363821" y="2762655"/>
            <a:ext cx="914400" cy="914400"/>
          </a:xfrm>
          <a:prstGeom prst="ellipse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C2CB4B-581B-4D58-92FA-BB05448D0211}"/>
              </a:ext>
            </a:extLst>
          </p:cNvPr>
          <p:cNvGrpSpPr/>
          <p:nvPr/>
        </p:nvGrpSpPr>
        <p:grpSpPr>
          <a:xfrm>
            <a:off x="685800" y="228600"/>
            <a:ext cx="6763802" cy="5922157"/>
            <a:chOff x="3164243" y="326243"/>
            <a:chExt cx="6763802" cy="5922157"/>
          </a:xfrm>
        </p:grpSpPr>
        <p:pic>
          <p:nvPicPr>
            <p:cNvPr id="3" name="arginine_biasplot_dispcurrent_movie_m90_m50">
              <a:hlinkClick r:id="" action="ppaction://media"/>
              <a:extLst>
                <a:ext uri="{FF2B5EF4-FFF2-40B4-BE49-F238E27FC236}">
                  <a16:creationId xmlns:a16="http://schemas.microsoft.com/office/drawing/2014/main" id="{F57A8191-8363-4F97-A83F-3B347657B77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13397" r="14053"/>
            <a:stretch/>
          </p:blipFill>
          <p:spPr>
            <a:xfrm>
              <a:off x="3164243" y="1024480"/>
              <a:ext cx="6763802" cy="52239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3BE882-61A8-4F84-AB11-473F895E3A38}"/>
                </a:ext>
              </a:extLst>
            </p:cNvPr>
            <p:cNvSpPr txBox="1"/>
            <p:nvPr/>
          </p:nvSpPr>
          <p:spPr>
            <a:xfrm>
              <a:off x="7934566" y="2044328"/>
              <a:ext cx="798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05A80-BBAE-445D-A18B-CC3FE9991ADF}"/>
                </a:ext>
              </a:extLst>
            </p:cNvPr>
            <p:cNvSpPr txBox="1"/>
            <p:nvPr/>
          </p:nvSpPr>
          <p:spPr>
            <a:xfrm>
              <a:off x="5357855" y="4987191"/>
              <a:ext cx="984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C00000"/>
                  </a:solidFill>
                  <a:cs typeface="Arial" panose="020B0604020202020204" pitchFamily="34" charset="0"/>
                </a:rPr>
                <a:t>Electric Field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D1FDCB-DD7A-4B0E-9BEA-D9723A4C9132}"/>
                </a:ext>
              </a:extLst>
            </p:cNvPr>
            <p:cNvSpPr txBox="1"/>
            <p:nvPr/>
          </p:nvSpPr>
          <p:spPr>
            <a:xfrm>
              <a:off x="4268732" y="326243"/>
              <a:ext cx="3947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Current is Conserved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7683684-80C6-482E-8771-721BA17079E4}"/>
                    </a:ext>
                  </a:extLst>
                </p:cNvPr>
                <p:cNvSpPr txBox="1"/>
                <p:nvPr/>
              </p:nvSpPr>
              <p:spPr>
                <a:xfrm>
                  <a:off x="7139302" y="5068860"/>
                  <a:ext cx="2269670" cy="461665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C0000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OUTPUT</a:t>
                  </a:r>
                  <a:br>
                    <a:rPr lang="en-US" sz="12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</a:br>
                  <a:r>
                    <a:rPr lang="en-US" sz="12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Current including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𝝏</m:t>
                          </m:r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num>
                        <m:den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𝝏</m:t>
                          </m:r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𝒕</m:t>
                          </m:r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</m:t>
                          </m:r>
                        </m:den>
                      </m:f>
                    </m:oMath>
                  </a14:m>
                  <a:endParaRPr lang="en-US" sz="1400" b="1" dirty="0">
                    <a:solidFill>
                      <a:srgbClr val="C00000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7683684-80C6-482E-8771-721BA1707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9302" y="5068860"/>
                  <a:ext cx="2269670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5789" r="-3763" b="-8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132F18-A4A5-4A54-B98A-5DEB0C67AF7D}"/>
                </a:ext>
              </a:extLst>
            </p:cNvPr>
            <p:cNvGrpSpPr/>
            <p:nvPr/>
          </p:nvGrpSpPr>
          <p:grpSpPr>
            <a:xfrm>
              <a:off x="5496146" y="1397997"/>
              <a:ext cx="904654" cy="1282866"/>
              <a:chOff x="5496146" y="1397997"/>
              <a:chExt cx="904654" cy="128286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B414F-98DB-4C70-BC00-A1B615FA7E51}"/>
                  </a:ext>
                </a:extLst>
              </p:cNvPr>
              <p:cNvSpPr txBox="1"/>
              <p:nvPr/>
            </p:nvSpPr>
            <p:spPr>
              <a:xfrm>
                <a:off x="5496146" y="1397997"/>
                <a:ext cx="9046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000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INPUT</a:t>
                </a:r>
                <a:endParaRPr lang="en-US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Voltage Clamp</a:t>
                </a:r>
              </a:p>
            </p:txBody>
          </p: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B5102D6F-B30E-4D26-8279-71933A76454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630636" y="2130879"/>
                <a:ext cx="525235" cy="168730"/>
              </a:xfrm>
              <a:prstGeom prst="bentConnector3">
                <a:avLst>
                  <a:gd name="adj1" fmla="val 34974"/>
                </a:avLst>
              </a:prstGeom>
              <a:ln w="1905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E562F2-9FB3-4720-A339-F1BEF151B5B4}"/>
                  </a:ext>
                </a:extLst>
              </p:cNvPr>
              <p:cNvSpPr txBox="1"/>
              <p:nvPr/>
            </p:nvSpPr>
            <p:spPr>
              <a:xfrm>
                <a:off x="5701393" y="2373086"/>
                <a:ext cx="454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54D1FA-62E0-4CBC-A30E-4BFB5FA58946}"/>
                </a:ext>
              </a:extLst>
            </p:cNvPr>
            <p:cNvCxnSpPr/>
            <p:nvPr/>
          </p:nvCxnSpPr>
          <p:spPr bwMode="auto">
            <a:xfrm>
              <a:off x="5905499" y="2539094"/>
              <a:ext cx="274864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FB38FF-2FBF-4B42-A954-946532657C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0640" y="312501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2C9E37-5832-4F99-BFBE-2AFAB369A3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0640" y="13751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C84B13-497C-472D-8F82-76F0D8831D1C}"/>
                </a:ext>
              </a:extLst>
            </p:cNvPr>
            <p:cNvCxnSpPr>
              <a:cxnSpLocks/>
              <a:endCxn id="11" idx="4"/>
            </p:cNvCxnSpPr>
            <p:nvPr/>
          </p:nvCxnSpPr>
          <p:spPr bwMode="auto">
            <a:xfrm>
              <a:off x="5140628" y="1397996"/>
              <a:ext cx="2872" cy="177274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8DE63-3FEE-4A20-B3E1-F7FCEE2AF0AA}"/>
              </a:ext>
            </a:extLst>
          </p:cNvPr>
          <p:cNvGrpSpPr/>
          <p:nvPr/>
        </p:nvGrpSpPr>
        <p:grpSpPr>
          <a:xfrm>
            <a:off x="7693769" y="556737"/>
            <a:ext cx="4246535" cy="2493496"/>
            <a:chOff x="7762434" y="706904"/>
            <a:chExt cx="4246535" cy="22583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8A244E-2FA6-4EA1-ACC2-D3151B0E9D71}"/>
                </a:ext>
              </a:extLst>
            </p:cNvPr>
            <p:cNvSpPr/>
            <p:nvPr/>
          </p:nvSpPr>
          <p:spPr>
            <a:xfrm>
              <a:off x="7912237" y="1241016"/>
              <a:ext cx="3460465" cy="144950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Conservation of Current is an </a:t>
              </a:r>
              <a:b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400" b="1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Important Constraint</a:t>
              </a:r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</a:p>
            <a:p>
              <a:pPr algn="ctr"/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Rate Models of Chemical Kinetics;</a:t>
              </a:r>
              <a:b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Molecular Dynamics </a:t>
              </a:r>
              <a:b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 </a:t>
              </a:r>
              <a:r>
                <a:rPr lang="en-US" sz="1400" b="1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not </a:t>
              </a:r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conserve current</a:t>
              </a:r>
            </a:p>
            <a:p>
              <a:pPr algn="ctr"/>
              <a:endParaRPr lang="en-US" sz="1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400" b="1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A different talk</a:t>
              </a:r>
            </a:p>
          </p:txBody>
        </p:sp>
        <p:sp>
          <p:nvSpPr>
            <p:cNvPr id="21" name="Thought Bubble: Cloud 20">
              <a:extLst>
                <a:ext uri="{FF2B5EF4-FFF2-40B4-BE49-F238E27FC236}">
                  <a16:creationId xmlns:a16="http://schemas.microsoft.com/office/drawing/2014/main" id="{B94979A9-B361-4358-959D-45AA7607DF7B}"/>
                </a:ext>
              </a:extLst>
            </p:cNvPr>
            <p:cNvSpPr/>
            <p:nvPr/>
          </p:nvSpPr>
          <p:spPr bwMode="auto">
            <a:xfrm rot="20907295">
              <a:off x="7762434" y="706904"/>
              <a:ext cx="4246535" cy="2258334"/>
            </a:xfrm>
            <a:prstGeom prst="cloudCallout">
              <a:avLst>
                <a:gd name="adj1" fmla="val -85419"/>
                <a:gd name="adj2" fmla="val 42048"/>
              </a:avLst>
            </a:prstGeom>
            <a:noFill/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118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0E558-659A-4E0E-8472-E549E567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0" latinLnBrk="0" hangingPunct="0">
              <a:spcBef>
                <a:spcPct val="0"/>
              </a:spcBef>
              <a:defRPr sz="1050" kern="1200">
                <a:solidFill>
                  <a:srgbClr val="000000"/>
                </a:solidFill>
                <a:latin typeface="Times" pitchFamily="18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A9C06-9824-4CE0-AEC6-FA2BDCF69712}"/>
              </a:ext>
            </a:extLst>
          </p:cNvPr>
          <p:cNvSpPr txBox="1"/>
          <p:nvPr/>
        </p:nvSpPr>
        <p:spPr>
          <a:xfrm>
            <a:off x="2024496" y="1995054"/>
            <a:ext cx="79802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Biology </a:t>
            </a:r>
            <a:br>
              <a:rPr lang="en-US" sz="2800" b="1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rgbClr val="002060"/>
                </a:solidFill>
              </a:rPr>
              <a:t>goes from </a:t>
            </a:r>
            <a:br>
              <a:rPr lang="en-US" sz="2800" b="1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rgbClr val="002060"/>
                </a:solidFill>
              </a:rPr>
              <a:t>PARTICULAR</a:t>
            </a:r>
            <a:br>
              <a:rPr lang="en-US" sz="2800" b="1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rgbClr val="002060"/>
                </a:solidFill>
              </a:rPr>
              <a:t> to the General</a:t>
            </a:r>
          </a:p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2997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6B5F07-506C-4FEE-9968-93BCA13BC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nel4 (1)">
            <a:hlinkClick r:id="" action="ppaction://media"/>
            <a:extLst>
              <a:ext uri="{FF2B5EF4-FFF2-40B4-BE49-F238E27FC236}">
                <a16:creationId xmlns:a16="http://schemas.microsoft.com/office/drawing/2014/main" id="{119A6FB4-987A-46B7-BCBE-72EF129E1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213" y="444296"/>
            <a:ext cx="9144000" cy="5143500"/>
          </a:xfrm>
          <a:prstGeom prst="rect">
            <a:avLst/>
          </a:prstGeo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36A07A70-729D-4108-B7E1-65BE39FD29A4}"/>
              </a:ext>
            </a:extLst>
          </p:cNvPr>
          <p:cNvSpPr txBox="1"/>
          <p:nvPr/>
        </p:nvSpPr>
        <p:spPr>
          <a:xfrm>
            <a:off x="1101436" y="436418"/>
            <a:ext cx="9143777" cy="7315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AE4F6-85E0-4B75-BCBD-84672CD4F2F0}"/>
              </a:ext>
            </a:extLst>
          </p:cNvPr>
          <p:cNvSpPr txBox="1"/>
          <p:nvPr/>
        </p:nvSpPr>
        <p:spPr>
          <a:xfrm>
            <a:off x="1101213" y="4856276"/>
            <a:ext cx="9143777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1C0998-925D-42F6-B52C-7FB5EC27D620}"/>
              </a:ext>
            </a:extLst>
          </p:cNvPr>
          <p:cNvGrpSpPr/>
          <p:nvPr/>
        </p:nvGrpSpPr>
        <p:grpSpPr>
          <a:xfrm>
            <a:off x="4077576" y="1795120"/>
            <a:ext cx="904654" cy="1282866"/>
            <a:chOff x="4077576" y="1795120"/>
            <a:chExt cx="904654" cy="12828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187878-B51C-4419-8740-90CB7A34CFA4}"/>
                </a:ext>
              </a:extLst>
            </p:cNvPr>
            <p:cNvSpPr txBox="1"/>
            <p:nvPr/>
          </p:nvSpPr>
          <p:spPr>
            <a:xfrm>
              <a:off x="4077576" y="1795120"/>
              <a:ext cx="904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INPUT</a:t>
              </a:r>
              <a:endPara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Voltage Clamp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C962910E-A23B-4095-82AF-60CE10A06F8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12066" y="2528002"/>
              <a:ext cx="525235" cy="168730"/>
            </a:xfrm>
            <a:prstGeom prst="bentConnector3">
              <a:avLst>
                <a:gd name="adj1" fmla="val 34974"/>
              </a:avLst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B4A1D1-14B7-4B2A-9B11-51713464CF28}"/>
                </a:ext>
              </a:extLst>
            </p:cNvPr>
            <p:cNvSpPr txBox="1"/>
            <p:nvPr/>
          </p:nvSpPr>
          <p:spPr>
            <a:xfrm>
              <a:off x="4282823" y="2770209"/>
              <a:ext cx="454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099D9F-17ED-4C9F-B44A-8725EDCB5B3E}"/>
                </a:ext>
              </a:extLst>
            </p:cNvPr>
            <p:cNvCxnSpPr/>
            <p:nvPr/>
          </p:nvCxnSpPr>
          <p:spPr bwMode="auto">
            <a:xfrm>
              <a:off x="4462437" y="2940214"/>
              <a:ext cx="274864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1011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nel3 (2)">
            <a:hlinkClick r:id="" action="ppaction://media"/>
            <a:extLst>
              <a:ext uri="{FF2B5EF4-FFF2-40B4-BE49-F238E27FC236}">
                <a16:creationId xmlns:a16="http://schemas.microsoft.com/office/drawing/2014/main" id="{FDC762FC-C850-46E5-B435-02C94E8BFC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20588B39-76E6-4AF6-BBF6-79B69D8B1A65}"/>
              </a:ext>
            </a:extLst>
          </p:cNvPr>
          <p:cNvSpPr txBox="1"/>
          <p:nvPr/>
        </p:nvSpPr>
        <p:spPr>
          <a:xfrm>
            <a:off x="1472911" y="1712768"/>
            <a:ext cx="9143777" cy="7315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8B4D5-267D-45DE-981F-A1709DE2B9B3}"/>
              </a:ext>
            </a:extLst>
          </p:cNvPr>
          <p:cNvSpPr txBox="1"/>
          <p:nvPr/>
        </p:nvSpPr>
        <p:spPr>
          <a:xfrm>
            <a:off x="1330036" y="5558300"/>
            <a:ext cx="9143777" cy="731520"/>
          </a:xfrm>
          <a:prstGeom prst="rect">
            <a:avLst/>
          </a:prstGeom>
          <a:solidFill>
            <a:srgbClr val="94AAA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19AD0B-0AB7-46CC-BE7F-1CB62F4D458F}"/>
              </a:ext>
            </a:extLst>
          </p:cNvPr>
          <p:cNvGrpSpPr/>
          <p:nvPr/>
        </p:nvGrpSpPr>
        <p:grpSpPr>
          <a:xfrm>
            <a:off x="4846503" y="3281020"/>
            <a:ext cx="904654" cy="1282866"/>
            <a:chOff x="4077576" y="1795120"/>
            <a:chExt cx="904654" cy="12828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C30B18-8587-495D-B0DF-1534B9A3EB13}"/>
                </a:ext>
              </a:extLst>
            </p:cNvPr>
            <p:cNvSpPr txBox="1"/>
            <p:nvPr/>
          </p:nvSpPr>
          <p:spPr>
            <a:xfrm>
              <a:off x="4077576" y="1795120"/>
              <a:ext cx="904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INPUT</a:t>
              </a:r>
              <a:endPara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Voltage Clamp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6E60AA7D-CD2C-4EED-B402-CBF76A2CF7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12066" y="2528002"/>
              <a:ext cx="525235" cy="168730"/>
            </a:xfrm>
            <a:prstGeom prst="bentConnector3">
              <a:avLst>
                <a:gd name="adj1" fmla="val 34974"/>
              </a:avLst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6A8B98-438C-4308-A2FF-A31750BD2408}"/>
                </a:ext>
              </a:extLst>
            </p:cNvPr>
            <p:cNvSpPr txBox="1"/>
            <p:nvPr/>
          </p:nvSpPr>
          <p:spPr>
            <a:xfrm>
              <a:off x="4282823" y="2770209"/>
              <a:ext cx="454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93843D-1197-4550-8F0B-829A0C28464A}"/>
                </a:ext>
              </a:extLst>
            </p:cNvPr>
            <p:cNvCxnSpPr/>
            <p:nvPr/>
          </p:nvCxnSpPr>
          <p:spPr bwMode="auto">
            <a:xfrm>
              <a:off x="4462437" y="2940214"/>
              <a:ext cx="274864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737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nel6">
            <a:hlinkClick r:id="" action="ppaction://media"/>
            <a:extLst>
              <a:ext uri="{FF2B5EF4-FFF2-40B4-BE49-F238E27FC236}">
                <a16:creationId xmlns:a16="http://schemas.microsoft.com/office/drawing/2014/main" id="{0D4C7EC8-E00A-4E87-BBC6-F20F330864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 useBgFill="1">
        <p:nvSpPr>
          <p:cNvPr id="3" name="TextBox 2">
            <a:extLst>
              <a:ext uri="{FF2B5EF4-FFF2-40B4-BE49-F238E27FC236}">
                <a16:creationId xmlns:a16="http://schemas.microsoft.com/office/drawing/2014/main" id="{8625E6DC-90F4-405B-A218-01273A68D2FD}"/>
              </a:ext>
            </a:extLst>
          </p:cNvPr>
          <p:cNvSpPr txBox="1"/>
          <p:nvPr/>
        </p:nvSpPr>
        <p:spPr>
          <a:xfrm>
            <a:off x="1524000" y="857250"/>
            <a:ext cx="9143777" cy="7315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5F0AC-BD61-42D6-B519-924B7F19B149}"/>
              </a:ext>
            </a:extLst>
          </p:cNvPr>
          <p:cNvSpPr txBox="1"/>
          <p:nvPr/>
        </p:nvSpPr>
        <p:spPr>
          <a:xfrm>
            <a:off x="1523999" y="5269230"/>
            <a:ext cx="9143777" cy="731520"/>
          </a:xfrm>
          <a:prstGeom prst="rect">
            <a:avLst/>
          </a:prstGeom>
          <a:solidFill>
            <a:srgbClr val="94ACAE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77AB0-C954-4C30-BE09-11A918C67BAD}"/>
              </a:ext>
            </a:extLst>
          </p:cNvPr>
          <p:cNvSpPr txBox="1"/>
          <p:nvPr/>
        </p:nvSpPr>
        <p:spPr>
          <a:xfrm>
            <a:off x="4337348" y="2421807"/>
            <a:ext cx="90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INPUT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Clamp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1C79B3F-C02D-4742-B253-114546698F7E}"/>
              </a:ext>
            </a:extLst>
          </p:cNvPr>
          <p:cNvCxnSpPr>
            <a:cxnSpLocks/>
          </p:cNvCxnSpPr>
          <p:nvPr/>
        </p:nvCxnSpPr>
        <p:spPr bwMode="auto">
          <a:xfrm flipV="1">
            <a:off x="4471838" y="3154689"/>
            <a:ext cx="525235" cy="168730"/>
          </a:xfrm>
          <a:prstGeom prst="bentConnector3">
            <a:avLst>
              <a:gd name="adj1" fmla="val 34974"/>
            </a:avLst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BB60AC-0071-4D67-9EEC-BA36B0A994E6}"/>
              </a:ext>
            </a:extLst>
          </p:cNvPr>
          <p:cNvSpPr txBox="1"/>
          <p:nvPr/>
        </p:nvSpPr>
        <p:spPr>
          <a:xfrm>
            <a:off x="4542595" y="3396896"/>
            <a:ext cx="45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9906B8-F40E-478A-B077-B7BC2FF8E46B}"/>
              </a:ext>
            </a:extLst>
          </p:cNvPr>
          <p:cNvCxnSpPr/>
          <p:nvPr/>
        </p:nvCxnSpPr>
        <p:spPr bwMode="auto">
          <a:xfrm>
            <a:off x="4746701" y="3562904"/>
            <a:ext cx="274864" cy="0"/>
          </a:xfrm>
          <a:prstGeom prst="straightConnector1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6241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3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nel2 (1)">
            <a:hlinkClick r:id="" action="ppaction://media"/>
            <a:extLst>
              <a:ext uri="{FF2B5EF4-FFF2-40B4-BE49-F238E27FC236}">
                <a16:creationId xmlns:a16="http://schemas.microsoft.com/office/drawing/2014/main" id="{38B1ED31-F28B-4C42-ACD4-92D8A464E5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1519" y="1004888"/>
            <a:ext cx="7742238" cy="4351338"/>
          </a:xfrm>
        </p:spPr>
      </p:pic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008AFC40-761A-48A6-9258-2D2E079D3D32}"/>
              </a:ext>
            </a:extLst>
          </p:cNvPr>
          <p:cNvSpPr txBox="1"/>
          <p:nvPr/>
        </p:nvSpPr>
        <p:spPr>
          <a:xfrm>
            <a:off x="1358611" y="884093"/>
            <a:ext cx="9143777" cy="7315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7AF47-27A7-44E7-A139-09DF74ECCF0D}"/>
              </a:ext>
            </a:extLst>
          </p:cNvPr>
          <p:cNvSpPr txBox="1"/>
          <p:nvPr/>
        </p:nvSpPr>
        <p:spPr>
          <a:xfrm>
            <a:off x="1256704" y="4703618"/>
            <a:ext cx="9143777" cy="731520"/>
          </a:xfrm>
          <a:prstGeom prst="rect">
            <a:avLst/>
          </a:prstGeom>
          <a:solidFill>
            <a:srgbClr val="95B3B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3B2273-6EE4-4442-B42B-EFE1A5E394C1}"/>
              </a:ext>
            </a:extLst>
          </p:cNvPr>
          <p:cNvGrpSpPr/>
          <p:nvPr/>
        </p:nvGrpSpPr>
        <p:grpSpPr>
          <a:xfrm>
            <a:off x="4233440" y="2449747"/>
            <a:ext cx="904654" cy="1282866"/>
            <a:chOff x="4077576" y="1795120"/>
            <a:chExt cx="904654" cy="12828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F1BBFA-EDF9-4433-9788-D19F7F556B48}"/>
                </a:ext>
              </a:extLst>
            </p:cNvPr>
            <p:cNvSpPr txBox="1"/>
            <p:nvPr/>
          </p:nvSpPr>
          <p:spPr>
            <a:xfrm>
              <a:off x="4077576" y="1795120"/>
              <a:ext cx="904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C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INPUT</a:t>
              </a:r>
              <a:endPara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Voltage Clamp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D9DBB0A1-BDB3-46FE-8BB2-E3009B7A90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12066" y="2528002"/>
              <a:ext cx="525235" cy="168730"/>
            </a:xfrm>
            <a:prstGeom prst="bentConnector3">
              <a:avLst>
                <a:gd name="adj1" fmla="val 34974"/>
              </a:avLst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73721-C433-4FC2-AF40-54EFF692C755}"/>
                </a:ext>
              </a:extLst>
            </p:cNvPr>
            <p:cNvSpPr txBox="1"/>
            <p:nvPr/>
          </p:nvSpPr>
          <p:spPr>
            <a:xfrm>
              <a:off x="4282823" y="2770209"/>
              <a:ext cx="454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24362B-F9C4-4BD6-9945-EE6939EE932D}"/>
                </a:ext>
              </a:extLst>
            </p:cNvPr>
            <p:cNvCxnSpPr/>
            <p:nvPr/>
          </p:nvCxnSpPr>
          <p:spPr bwMode="auto">
            <a:xfrm>
              <a:off x="4462437" y="2940214"/>
              <a:ext cx="274864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840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C8-166F-4C6F-AA5E-E526B10B7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AB3FF-076B-4D40-80AC-8BAC75EC90D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4375-1B33-4BD3-9A82-66A2A3790527}"/>
              </a:ext>
            </a:extLst>
          </p:cNvPr>
          <p:cNvSpPr txBox="1"/>
          <p:nvPr/>
        </p:nvSpPr>
        <p:spPr>
          <a:xfrm>
            <a:off x="3354617" y="1850961"/>
            <a:ext cx="48109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 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of Particular Story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</a:b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2564004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C8-166F-4C6F-AA5E-E526B10B7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AB3FF-076B-4D40-80AC-8BAC75EC90D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4375-1B33-4BD3-9A82-66A2A3790527}"/>
              </a:ext>
            </a:extLst>
          </p:cNvPr>
          <p:cNvSpPr txBox="1"/>
          <p:nvPr/>
        </p:nvSpPr>
        <p:spPr>
          <a:xfrm>
            <a:off x="3183167" y="1955736"/>
            <a:ext cx="481093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General Story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solidFill>
                <a:srgbClr val="FFFFFF">
                  <a:lumMod val="85000"/>
                </a:srgbClr>
              </a:solidFill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>
                    <a:lumMod val="85000"/>
                  </a:srgbClr>
                </a:solidFill>
                <a:latin typeface="Arial"/>
                <a:cs typeface="Arial"/>
              </a:rPr>
              <a:t>Nothing but Questions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9081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0E558-659A-4E0E-8472-E549E567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A9C06-9824-4CE0-AEC6-FA2BDCF69712}"/>
              </a:ext>
            </a:extLst>
          </p:cNvPr>
          <p:cNvSpPr txBox="1"/>
          <p:nvPr/>
        </p:nvSpPr>
        <p:spPr>
          <a:xfrm>
            <a:off x="2005446" y="1995054"/>
            <a:ext cx="7980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Science goes from PARTICULAR to the General</a:t>
            </a:r>
          </a:p>
          <a:p>
            <a:pPr algn="ctr"/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What can we learn from the Voltage Sensor </a:t>
            </a:r>
          </a:p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About Life in General?</a:t>
            </a:r>
          </a:p>
        </p:txBody>
      </p:sp>
    </p:spTree>
    <p:extLst>
      <p:ext uri="{BB962C8B-B14F-4D97-AF65-F5344CB8AC3E}">
        <p14:creationId xmlns:p14="http://schemas.microsoft.com/office/powerpoint/2010/main" val="428077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F16A-5557-4F7C-B961-437DEA196188}"/>
              </a:ext>
            </a:extLst>
          </p:cNvPr>
          <p:cNvSpPr txBox="1"/>
          <p:nvPr/>
        </p:nvSpPr>
        <p:spPr>
          <a:xfrm>
            <a:off x="2285293" y="469964"/>
            <a:ext cx="7175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a few thousand atoms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conceivably control 10</a:t>
            </a:r>
            <a:r>
              <a:rPr lang="en-US" sz="3600" b="1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Aft>
                <a:spcPts val="600"/>
              </a:spcAft>
              <a:tabLst>
                <a:tab pos="457200" algn="l"/>
                <a:tab pos="914400" algn="l"/>
                <a:tab pos="5486400" algn="r"/>
              </a:tabLst>
              <a:defRPr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7B1C8-A0DB-4190-91FC-4EA712976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68" y="1926063"/>
            <a:ext cx="66675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D88A8-18B4-48CB-8710-1FA8DD0EE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7" y="3037201"/>
            <a:ext cx="2428875" cy="188595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B5A46AA-57AE-4247-A303-6A9A207CA713}"/>
              </a:ext>
            </a:extLst>
          </p:cNvPr>
          <p:cNvSpPr/>
          <p:nvPr/>
        </p:nvSpPr>
        <p:spPr>
          <a:xfrm rot="10800000">
            <a:off x="3285268" y="3717830"/>
            <a:ext cx="635153" cy="350429"/>
          </a:xfrm>
          <a:prstGeom prst="leftArrow">
            <a:avLst/>
          </a:prstGeom>
          <a:solidFill>
            <a:srgbClr val="002060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4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9DF16A-5557-4F7C-B961-437DEA196188}"/>
                  </a:ext>
                </a:extLst>
              </p:cNvPr>
              <p:cNvSpPr txBox="1"/>
              <p:nvPr/>
            </p:nvSpPr>
            <p:spPr>
              <a:xfrm>
                <a:off x="1773654" y="78959"/>
                <a:ext cx="8417689" cy="560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can a few thousand atoms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conceivably control 10</a:t>
                </a:r>
                <a:r>
                  <a:rPr lang="en-US" sz="3200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 </a:t>
                </a:r>
                <a:r>
                  <a:rPr lang="en-US" sz="3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atoms?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 thousand atoms of one gene occupy say 10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-27 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volume of a person might be 1m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Volume of USA</a:t>
                </a:r>
                <a:r>
                  <a:rPr lang="en-US" sz="10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𝒐𝒓</m:t>
                    </m:r>
                  </m:oMath>
                </a14:m>
                <a:r>
                  <a:rPr lang="en-US" sz="10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China 1m high is 10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Fraction of space of a gene is about 10</a:t>
                </a:r>
                <a:r>
                  <a:rPr lang="en-US" sz="2800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-27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Fraction of Space of One Person in USA is 10</a:t>
                </a:r>
                <a:r>
                  <a:rPr lang="en-US" sz="2800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-13</a:t>
                </a:r>
                <a:endParaRPr lang="en-US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endParaRPr lang="en-US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sz="4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m</a:t>
                </a:r>
                <a:r>
                  <a:rPr lang="en-US" sz="4000" b="1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4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has no effect in USA</a:t>
                </a: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sz="4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gene should have no effect</a:t>
                </a:r>
                <a:endParaRPr lang="en-US" sz="4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9DF16A-5557-4F7C-B961-437DEA19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654" y="78959"/>
                <a:ext cx="8417689" cy="5601533"/>
              </a:xfrm>
              <a:prstGeom prst="rect">
                <a:avLst/>
              </a:prstGeom>
              <a:blipFill>
                <a:blip r:embed="rId2"/>
                <a:stretch>
                  <a:fillRect l="-145" t="-1415" b="-3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71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fld id="{CB9EB0AF-DDA4-4050-9C3D-3F9A02FDD65C}" type="slidenum">
              <a:rPr lang="en-US" sz="1800" kern="0"/>
              <a:pPr>
                <a:spcBef>
                  <a:spcPts val="0"/>
                </a:spcBef>
                <a:defRPr/>
              </a:pPr>
              <a:t>39</a:t>
            </a:fld>
            <a:endParaRPr lang="en-US" sz="1800" kern="0" dirty="0"/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74876" y="1"/>
            <a:ext cx="7667625" cy="1317625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few atoms make a </a:t>
            </a:r>
            <a:br>
              <a:rPr lang="en-US" sz="3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BIG Difference</a:t>
            </a: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447801"/>
            <a:ext cx="5635625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157" name="Group 5"/>
          <p:cNvGrpSpPr>
            <a:grpSpLocks/>
          </p:cNvGrpSpPr>
          <p:nvPr/>
        </p:nvGrpSpPr>
        <p:grpSpPr bwMode="auto">
          <a:xfrm>
            <a:off x="1758951" y="728664"/>
            <a:ext cx="8850313" cy="5699125"/>
            <a:chOff x="234332" y="728700"/>
            <a:chExt cx="8851554" cy="5698447"/>
          </a:xfrm>
        </p:grpSpPr>
        <p:sp>
          <p:nvSpPr>
            <p:cNvPr id="271367" name="Text Box 7"/>
            <p:cNvSpPr txBox="1">
              <a:spLocks noChangeArrowheads="1"/>
            </p:cNvSpPr>
            <p:nvPr/>
          </p:nvSpPr>
          <p:spPr bwMode="auto">
            <a:xfrm>
              <a:off x="234332" y="5896985"/>
              <a:ext cx="2573699" cy="530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900" b="1" i="1" kern="0" dirty="0">
                  <a:solidFill>
                    <a:srgbClr val="FFFFFF"/>
                  </a:solidFill>
                  <a:latin typeface="Arial"/>
                  <a:cs typeface="Arial"/>
                </a:rPr>
                <a:t>Current Voltage relation determined by </a:t>
              </a:r>
              <a:r>
                <a:rPr lang="en-US" sz="1050" b="1" i="1" kern="0" dirty="0">
                  <a:solidFill>
                    <a:srgbClr val="FFFFFF"/>
                  </a:solidFill>
                  <a:latin typeface="Arial"/>
                  <a:cs typeface="Arial"/>
                </a:rPr>
                <a:t>John Tang </a:t>
              </a:r>
              <a:br>
                <a:rPr lang="en-US" sz="1050" b="1" i="1" kern="0" dirty="0">
                  <a:solidFill>
                    <a:srgbClr val="FFFFFF"/>
                  </a:solidFill>
                  <a:latin typeface="Arial"/>
                  <a:cs typeface="Arial"/>
                </a:rPr>
              </a:br>
              <a:r>
                <a:rPr lang="en-US" sz="900" b="1" i="1" kern="0" dirty="0">
                  <a:solidFill>
                    <a:srgbClr val="FFFFFF"/>
                  </a:solidFill>
                  <a:latin typeface="Arial"/>
                  <a:cs typeface="Arial"/>
                </a:rPr>
                <a:t>in Bob Eisenberg’s Lab</a:t>
              </a:r>
            </a:p>
          </p:txBody>
        </p:sp>
        <p:grpSp>
          <p:nvGrpSpPr>
            <p:cNvPr id="49166" name="Group 2"/>
            <p:cNvGrpSpPr>
              <a:grpSpLocks/>
            </p:cNvGrpSpPr>
            <p:nvPr/>
          </p:nvGrpSpPr>
          <p:grpSpPr bwMode="auto">
            <a:xfrm>
              <a:off x="5818599" y="728700"/>
              <a:ext cx="3267287" cy="5400838"/>
              <a:chOff x="457696" y="496530"/>
              <a:chExt cx="3795906" cy="6641243"/>
            </a:xfrm>
          </p:grpSpPr>
          <p:grpSp>
            <p:nvGrpSpPr>
              <p:cNvPr id="49167" name="Group 4"/>
              <p:cNvGrpSpPr>
                <a:grpSpLocks/>
              </p:cNvGrpSpPr>
              <p:nvPr/>
            </p:nvGrpSpPr>
            <p:grpSpPr bwMode="auto">
              <a:xfrm>
                <a:off x="457696" y="1610798"/>
                <a:ext cx="3754443" cy="5526975"/>
                <a:chOff x="2026718" y="445965"/>
                <a:chExt cx="5709527" cy="8363323"/>
              </a:xfrm>
            </p:grpSpPr>
            <p:grpSp>
              <p:nvGrpSpPr>
                <p:cNvPr id="49169" name="Group 19"/>
                <p:cNvGrpSpPr>
                  <a:grpSpLocks noChangeAspect="1"/>
                </p:cNvGrpSpPr>
                <p:nvPr/>
              </p:nvGrpSpPr>
              <p:grpSpPr bwMode="auto">
                <a:xfrm>
                  <a:off x="3905746" y="445965"/>
                  <a:ext cx="3830499" cy="4223790"/>
                  <a:chOff x="2235" y="75"/>
                  <a:chExt cx="4227" cy="4661"/>
                </a:xfrm>
              </p:grpSpPr>
              <p:pic>
                <p:nvPicPr>
                  <p:cNvPr id="49176" name="Picture 4" descr="ompf_per1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55"/>
                  <a:stretch>
                    <a:fillRect/>
                  </a:stretch>
                </p:blipFill>
                <p:spPr bwMode="auto">
                  <a:xfrm>
                    <a:off x="2235" y="423"/>
                    <a:ext cx="4227" cy="431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271365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35" y="75"/>
                    <a:ext cx="3721" cy="758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  <a:defRPr/>
                    </a:pPr>
                    <a:r>
                      <a:rPr lang="en-US" b="1" kern="0" dirty="0" err="1">
                        <a:solidFill>
                          <a:srgbClr val="FFFFFF"/>
                        </a:solidFill>
                        <a:latin typeface="Arial"/>
                        <a:cs typeface="Arial"/>
                      </a:rPr>
                      <a:t>Ompf</a:t>
                    </a:r>
                    <a:endParaRPr lang="en-US" b="1" kern="0" dirty="0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49170" name="Group 18"/>
                <p:cNvGrpSpPr>
                  <a:grpSpLocks noChangeAspect="1"/>
                </p:cNvGrpSpPr>
                <p:nvPr/>
              </p:nvGrpSpPr>
              <p:grpSpPr bwMode="auto">
                <a:xfrm>
                  <a:off x="2026718" y="4386134"/>
                  <a:ext cx="3880342" cy="4423154"/>
                  <a:chOff x="152" y="5037"/>
                  <a:chExt cx="4282" cy="4881"/>
                </a:xfrm>
              </p:grpSpPr>
              <p:pic>
                <p:nvPicPr>
                  <p:cNvPr id="49171" name="Picture 3" descr="g119d_per1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258"/>
                  <a:stretch>
                    <a:fillRect/>
                  </a:stretch>
                </p:blipFill>
                <p:spPr bwMode="auto">
                  <a:xfrm>
                    <a:off x="152" y="5350"/>
                    <a:ext cx="4282" cy="4568"/>
                  </a:xfrm>
                  <a:prstGeom prst="rect">
                    <a:avLst/>
                  </a:prstGeom>
                  <a:solidFill>
                    <a:srgbClr val="5AB83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271366" name="Text Box 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2" y="5037"/>
                    <a:ext cx="4213" cy="758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  <a:defRPr/>
                    </a:pPr>
                    <a:r>
                      <a:rPr lang="en-US" b="1" kern="0" dirty="0">
                        <a:solidFill>
                          <a:srgbClr val="00B0F0"/>
                        </a:solidFill>
                        <a:latin typeface="Arial"/>
                        <a:cs typeface="Arial"/>
                      </a:rPr>
                      <a:t>G</a:t>
                    </a:r>
                    <a:r>
                      <a:rPr lang="en-US" b="1" kern="0" dirty="0">
                        <a:solidFill>
                          <a:srgbClr val="66E86F"/>
                        </a:solidFill>
                        <a:latin typeface="Arial"/>
                        <a:cs typeface="Arial"/>
                      </a:rPr>
                      <a:t>119</a:t>
                    </a:r>
                    <a:r>
                      <a:rPr lang="en-US" b="1" kern="0" dirty="0">
                        <a:solidFill>
                          <a:srgbClr val="FF0000"/>
                        </a:solidFill>
                        <a:latin typeface="Arial"/>
                        <a:cs typeface="Arial"/>
                      </a:rPr>
                      <a:t>D</a:t>
                    </a:r>
                  </a:p>
                </p:txBody>
              </p:sp>
              <p:sp>
                <p:nvSpPr>
                  <p:cNvPr id="271374" name="Freeform 14"/>
                  <p:cNvSpPr>
                    <a:spLocks/>
                  </p:cNvSpPr>
                  <p:nvPr/>
                </p:nvSpPr>
                <p:spPr bwMode="auto">
                  <a:xfrm rot="21387378">
                    <a:off x="1869" y="5637"/>
                    <a:ext cx="471" cy="2147"/>
                  </a:xfrm>
                  <a:custGeom>
                    <a:avLst/>
                    <a:gdLst>
                      <a:gd name="T0" fmla="*/ 500 w 756"/>
                      <a:gd name="T1" fmla="*/ 0 h 1472"/>
                      <a:gd name="T2" fmla="*/ 43 w 756"/>
                      <a:gd name="T3" fmla="*/ 676 h 1472"/>
                      <a:gd name="T4" fmla="*/ 756 w 756"/>
                      <a:gd name="T5" fmla="*/ 1472 h 14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56" h="1472">
                        <a:moveTo>
                          <a:pt x="500" y="0"/>
                        </a:moveTo>
                        <a:cubicBezTo>
                          <a:pt x="250" y="215"/>
                          <a:pt x="0" y="431"/>
                          <a:pt x="43" y="676"/>
                        </a:cubicBezTo>
                        <a:cubicBezTo>
                          <a:pt x="86" y="921"/>
                          <a:pt x="642" y="1346"/>
                          <a:pt x="756" y="1472"/>
                        </a:cubicBezTo>
                      </a:path>
                    </a:pathLst>
                  </a:custGeom>
                  <a:noFill/>
                  <a:ln w="38100">
                    <a:solidFill>
                      <a:srgbClr val="66E86F"/>
                    </a:solidFill>
                    <a:round/>
                    <a:headEnd type="none" w="med" len="med"/>
                    <a:tailEnd type="stealth" w="lg" len="med"/>
                  </a:ln>
                  <a:effectLst/>
                  <a:scene3d>
                    <a:camera prst="orthographicFront"/>
                    <a:lightRig rig="threePt" dir="t"/>
                  </a:scene3d>
                  <a:sp3d contourW="12700"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endParaRPr lang="en-US" sz="2800" kern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</p:grpSp>
          <p:sp>
            <p:nvSpPr>
              <p:cNvPr id="2" name="TextBox 1"/>
              <p:cNvSpPr txBox="1"/>
              <p:nvPr/>
            </p:nvSpPr>
            <p:spPr>
              <a:xfrm>
                <a:off x="1252433" y="496530"/>
                <a:ext cx="3001169" cy="105986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b="1" kern="0" dirty="0">
                    <a:solidFill>
                      <a:srgbClr val="00B0F0"/>
                    </a:solidFill>
                    <a:latin typeface="Arial"/>
                    <a:cs typeface="Arial"/>
                  </a:rPr>
                  <a:t>Glycine G</a:t>
                </a:r>
                <a:r>
                  <a:rPr lang="en-US" b="1" kern="0" dirty="0">
                    <a:solidFill>
                      <a:srgbClr val="66E86F"/>
                    </a:solidFill>
                    <a:latin typeface="Arial"/>
                    <a:cs typeface="Arial"/>
                  </a:rPr>
                  <a:t> </a:t>
                </a:r>
                <a:br>
                  <a:rPr lang="en-US" b="1" kern="0" dirty="0">
                    <a:solidFill>
                      <a:srgbClr val="66E86F"/>
                    </a:solidFill>
                    <a:latin typeface="Arial"/>
                    <a:cs typeface="Arial"/>
                  </a:rPr>
                </a:br>
                <a:r>
                  <a:rPr lang="en-US" sz="1400" b="1" kern="0" dirty="0">
                    <a:solidFill>
                      <a:srgbClr val="66E86F"/>
                    </a:solidFill>
                    <a:latin typeface="Arial"/>
                    <a:cs typeface="Arial"/>
                  </a:rPr>
                  <a:t>replaced by </a:t>
                </a:r>
                <a:br>
                  <a:rPr lang="en-US" b="1" kern="0" dirty="0">
                    <a:solidFill>
                      <a:srgbClr val="66E86F"/>
                    </a:solidFill>
                    <a:latin typeface="Arial"/>
                    <a:cs typeface="Arial"/>
                  </a:rPr>
                </a:br>
                <a:r>
                  <a:rPr lang="en-US" b="1" kern="0" dirty="0">
                    <a:solidFill>
                      <a:srgbClr val="FF0000"/>
                    </a:solidFill>
                    <a:latin typeface="Arial"/>
                    <a:cs typeface="Arial"/>
                  </a:rPr>
                  <a:t>Aspartate D</a:t>
                </a: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6321426" y="2036764"/>
            <a:ext cx="663575" cy="34607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200" b="1" kern="0" dirty="0">
                <a:solidFill>
                  <a:srgbClr val="1407B9"/>
                </a:solidFill>
                <a:latin typeface="Arial"/>
                <a:cs typeface="Arial"/>
              </a:rPr>
              <a:t>OmpF </a:t>
            </a:r>
            <a:r>
              <a:rPr lang="en-US" sz="1050" b="1" kern="0" dirty="0">
                <a:solidFill>
                  <a:srgbClr val="1407B9"/>
                </a:solidFill>
                <a:latin typeface="Arial"/>
                <a:cs typeface="Arial"/>
              </a:rPr>
              <a:t>1</a:t>
            </a:r>
            <a:r>
              <a:rPr lang="en-US" sz="900" b="1" kern="0" dirty="0">
                <a:solidFill>
                  <a:srgbClr val="1407B9"/>
                </a:solidFill>
                <a:latin typeface="Arial"/>
                <a:cs typeface="Arial"/>
              </a:rPr>
              <a:t>M</a:t>
            </a:r>
            <a:r>
              <a:rPr lang="en-US" sz="1050" b="1" kern="0" dirty="0">
                <a:solidFill>
                  <a:srgbClr val="1407B9"/>
                </a:solidFill>
                <a:latin typeface="Arial"/>
                <a:cs typeface="Arial"/>
              </a:rPr>
              <a:t>/1</a:t>
            </a:r>
            <a:r>
              <a:rPr lang="en-US" sz="900" b="1" kern="0" dirty="0">
                <a:solidFill>
                  <a:srgbClr val="1407B9"/>
                </a:solidFill>
                <a:latin typeface="Arial"/>
                <a:cs typeface="Arial"/>
              </a:rPr>
              <a:t>M</a:t>
            </a:r>
          </a:p>
        </p:txBody>
      </p:sp>
      <p:grpSp>
        <p:nvGrpSpPr>
          <p:cNvPr id="49159" name="Group 6"/>
          <p:cNvGrpSpPr>
            <a:grpSpLocks/>
          </p:cNvGrpSpPr>
          <p:nvPr/>
        </p:nvGrpSpPr>
        <p:grpSpPr bwMode="auto">
          <a:xfrm>
            <a:off x="6202364" y="2562225"/>
            <a:ext cx="992187" cy="1042988"/>
            <a:chOff x="4664617" y="2562378"/>
            <a:chExt cx="991684" cy="1042593"/>
          </a:xfrm>
        </p:grpSpPr>
        <p:sp>
          <p:nvSpPr>
            <p:cNvPr id="17" name="TextBox 16"/>
            <p:cNvSpPr txBox="1"/>
            <p:nvPr/>
          </p:nvSpPr>
          <p:spPr>
            <a:xfrm>
              <a:off x="4751885" y="2562378"/>
              <a:ext cx="723533" cy="345944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FF0000"/>
                  </a:solidFill>
                  <a:latin typeface="Arial"/>
                  <a:cs typeface="Arial"/>
                </a:rPr>
                <a:t>G119D </a:t>
              </a:r>
              <a:br>
                <a:rPr lang="en-US" sz="1200" b="1" kern="0" dirty="0">
                  <a:solidFill>
                    <a:srgbClr val="FF0000"/>
                  </a:solidFill>
                  <a:latin typeface="Arial"/>
                  <a:cs typeface="Arial"/>
                </a:rPr>
              </a:br>
              <a:r>
                <a:rPr lang="en-US" sz="1050" b="1" kern="0" dirty="0">
                  <a:solidFill>
                    <a:srgbClr val="FF0000"/>
                  </a:solidFill>
                  <a:latin typeface="Arial"/>
                  <a:cs typeface="Arial"/>
                </a:rPr>
                <a:t>1</a:t>
              </a:r>
              <a:r>
                <a:rPr lang="en-US" sz="900" b="1" kern="0" dirty="0">
                  <a:solidFill>
                    <a:srgbClr val="FF0000"/>
                  </a:solidFill>
                  <a:latin typeface="Arial"/>
                  <a:cs typeface="Arial"/>
                </a:rPr>
                <a:t>M</a:t>
              </a:r>
              <a:r>
                <a:rPr lang="en-US" sz="1050" b="1" kern="0" dirty="0">
                  <a:solidFill>
                    <a:srgbClr val="FF0000"/>
                  </a:solidFill>
                  <a:latin typeface="Arial"/>
                  <a:cs typeface="Arial"/>
                </a:rPr>
                <a:t>/1</a:t>
              </a:r>
              <a:r>
                <a:rPr lang="en-US" sz="900" b="1" kern="0" dirty="0">
                  <a:solidFill>
                    <a:srgbClr val="FF0000"/>
                  </a:solidFill>
                  <a:latin typeface="Arial"/>
                  <a:cs typeface="Arial"/>
                </a:rPr>
                <a:t>M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4617" y="3335198"/>
              <a:ext cx="991684" cy="269773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b="1" kern="0" dirty="0">
                  <a:solidFill>
                    <a:srgbClr val="A47D00"/>
                  </a:solidFill>
                  <a:latin typeface="Arial"/>
                  <a:cs typeface="Arial"/>
                </a:rPr>
                <a:t>G119D </a:t>
              </a:r>
              <a:br>
                <a:rPr lang="en-US" sz="1050" b="1" kern="0" dirty="0">
                  <a:solidFill>
                    <a:srgbClr val="A47D00"/>
                  </a:solidFill>
                  <a:latin typeface="Arial"/>
                  <a:cs typeface="Arial"/>
                </a:rPr>
              </a:br>
              <a:r>
                <a:rPr lang="en-US" sz="700" b="1" kern="0" dirty="0">
                  <a:solidFill>
                    <a:srgbClr val="A47D00"/>
                  </a:solidFill>
                  <a:latin typeface="Arial"/>
                  <a:cs typeface="Arial"/>
                </a:rPr>
                <a:t>0.05</a:t>
              </a:r>
              <a:r>
                <a:rPr lang="en-US" sz="500" b="1" kern="0" dirty="0">
                  <a:solidFill>
                    <a:srgbClr val="A47D00"/>
                  </a:solidFill>
                  <a:latin typeface="Arial"/>
                  <a:cs typeface="Arial"/>
                </a:rPr>
                <a:t>M</a:t>
              </a:r>
              <a:r>
                <a:rPr lang="en-US" sz="700" b="1" kern="0" dirty="0">
                  <a:solidFill>
                    <a:srgbClr val="A47D00"/>
                  </a:solidFill>
                  <a:latin typeface="Arial"/>
                  <a:cs typeface="Arial"/>
                </a:rPr>
                <a:t>/0.05</a:t>
              </a:r>
              <a:r>
                <a:rPr lang="en-US" sz="500" b="1" kern="0" dirty="0">
                  <a:solidFill>
                    <a:srgbClr val="A47D00"/>
                  </a:solidFill>
                  <a:latin typeface="Arial"/>
                  <a:cs typeface="Arial"/>
                </a:rPr>
                <a:t>M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0631" y="3013057"/>
              <a:ext cx="899657" cy="268186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b="1" kern="0" dirty="0">
                  <a:solidFill>
                    <a:srgbClr val="00884B"/>
                  </a:solidFill>
                  <a:latin typeface="Arial"/>
                  <a:cs typeface="Arial"/>
                </a:rPr>
                <a:t>OmpF</a:t>
              </a:r>
              <a:br>
                <a:rPr lang="en-US" sz="1050" b="1" kern="0" dirty="0">
                  <a:solidFill>
                    <a:srgbClr val="00884B"/>
                  </a:solidFill>
                  <a:latin typeface="Arial"/>
                  <a:cs typeface="Arial"/>
                </a:rPr>
              </a:br>
              <a:r>
                <a:rPr lang="en-US" sz="700" b="1" kern="0" dirty="0">
                  <a:solidFill>
                    <a:srgbClr val="00884B"/>
                  </a:solidFill>
                  <a:latin typeface="Arial"/>
                  <a:cs typeface="Arial"/>
                </a:rPr>
                <a:t>0.05</a:t>
              </a:r>
              <a:r>
                <a:rPr lang="en-US" sz="500" b="1" kern="0" dirty="0">
                  <a:solidFill>
                    <a:srgbClr val="00884B"/>
                  </a:solidFill>
                  <a:latin typeface="Arial"/>
                  <a:cs typeface="Arial"/>
                </a:rPr>
                <a:t>M</a:t>
              </a:r>
              <a:r>
                <a:rPr lang="en-US" sz="700" b="1" kern="0" dirty="0">
                  <a:solidFill>
                    <a:srgbClr val="00884B"/>
                  </a:solidFill>
                  <a:latin typeface="Arial"/>
                  <a:cs typeface="Arial"/>
                </a:rPr>
                <a:t>/0.05</a:t>
              </a:r>
              <a:r>
                <a:rPr lang="en-US" sz="500" b="1" kern="0" dirty="0">
                  <a:solidFill>
                    <a:srgbClr val="00884B"/>
                  </a:solidFill>
                  <a:latin typeface="Arial"/>
                  <a:cs typeface="Arial"/>
                </a:rPr>
                <a:t>M</a:t>
              </a:r>
            </a:p>
          </p:txBody>
        </p:sp>
      </p:grpSp>
      <p:sp>
        <p:nvSpPr>
          <p:cNvPr id="9" name="Down Arrow 8"/>
          <p:cNvSpPr/>
          <p:nvPr/>
        </p:nvSpPr>
        <p:spPr bwMode="auto">
          <a:xfrm rot="2540856">
            <a:off x="8951913" y="3630197"/>
            <a:ext cx="107950" cy="548521"/>
          </a:xfrm>
          <a:prstGeom prst="downArrow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2800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48375" y="5864226"/>
            <a:ext cx="1931988" cy="530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900" b="1" i="1" kern="0" dirty="0">
                <a:solidFill>
                  <a:srgbClr val="FFFFFF"/>
                </a:solidFill>
                <a:latin typeface="Arial"/>
                <a:cs typeface="Arial"/>
              </a:rPr>
              <a:t>Structure determined by </a:t>
            </a:r>
            <a:br>
              <a:rPr lang="en-US" sz="900" b="1" i="1" kern="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1050" b="1" i="1" kern="0" dirty="0">
                <a:solidFill>
                  <a:srgbClr val="FFFFFF"/>
                </a:solidFill>
                <a:latin typeface="Arial"/>
                <a:cs typeface="Arial"/>
              </a:rPr>
              <a:t>Raimund Dutzler</a:t>
            </a:r>
            <a:br>
              <a:rPr lang="en-US" sz="1050" b="1" i="1" kern="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900" b="1" i="1" kern="0" dirty="0">
                <a:solidFill>
                  <a:srgbClr val="FFFFFF"/>
                </a:solidFill>
                <a:latin typeface="Arial"/>
                <a:cs typeface="Arial"/>
              </a:rPr>
              <a:t>in Tilman Schirmer’s lab</a:t>
            </a:r>
          </a:p>
        </p:txBody>
      </p:sp>
    </p:spTree>
    <p:extLst>
      <p:ext uri="{BB962C8B-B14F-4D97-AF65-F5344CB8AC3E}">
        <p14:creationId xmlns:p14="http://schemas.microsoft.com/office/powerpoint/2010/main" val="139389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A81BB-F1B8-4EF7-91DF-E97ACB1D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0" latinLnBrk="0" hangingPunct="0">
              <a:spcBef>
                <a:spcPct val="0"/>
              </a:spcBef>
              <a:defRPr sz="1050" kern="1200">
                <a:solidFill>
                  <a:srgbClr val="000000"/>
                </a:solidFill>
                <a:latin typeface="Times" pitchFamily="18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FFFD99-F99F-4557-9377-9D53F5E9AC25}"/>
              </a:ext>
            </a:extLst>
          </p:cNvPr>
          <p:cNvGrpSpPr/>
          <p:nvPr/>
        </p:nvGrpSpPr>
        <p:grpSpPr>
          <a:xfrm>
            <a:off x="637225" y="188343"/>
            <a:ext cx="11191670" cy="6481313"/>
            <a:chOff x="-173266" y="167196"/>
            <a:chExt cx="11191670" cy="6481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C98F6-661B-4CDB-8616-7635C85E7B95}"/>
                </a:ext>
              </a:extLst>
            </p:cNvPr>
            <p:cNvSpPr txBox="1"/>
            <p:nvPr/>
          </p:nvSpPr>
          <p:spPr>
            <a:xfrm>
              <a:off x="3940807" y="167196"/>
              <a:ext cx="3080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Black" panose="020B0A04020102020204" pitchFamily="34" charset="0"/>
                  <a:cs typeface="Aharoni" panose="02010803020104030203" pitchFamily="2" charset="-79"/>
                </a:rPr>
                <a:t>Voltage Sensor</a:t>
              </a:r>
              <a:endParaRPr lang="en-US" sz="1400" b="1" i="1" dirty="0">
                <a:cs typeface="Aharoni" panose="02010803020104030203" pitchFamily="2" charset="-79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A01B99-2A47-488F-B3E4-03FEA05E80D9}"/>
                </a:ext>
              </a:extLst>
            </p:cNvPr>
            <p:cNvGrpSpPr/>
            <p:nvPr/>
          </p:nvGrpSpPr>
          <p:grpSpPr>
            <a:xfrm>
              <a:off x="-173266" y="567305"/>
              <a:ext cx="11191670" cy="6081204"/>
              <a:chOff x="-173266" y="567305"/>
              <a:chExt cx="11191670" cy="608120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FBC463-BECE-428E-9F0A-429A94210DCA}"/>
                  </a:ext>
                </a:extLst>
              </p:cNvPr>
              <p:cNvSpPr/>
              <p:nvPr/>
            </p:nvSpPr>
            <p:spPr bwMode="auto">
              <a:xfrm rot="161124">
                <a:off x="945972" y="614495"/>
                <a:ext cx="3868031" cy="5870366"/>
              </a:xfrm>
              <a:custGeom>
                <a:avLst/>
                <a:gdLst>
                  <a:gd name="connsiteX0" fmla="*/ 3699164 w 3979849"/>
                  <a:gd name="connsiteY0" fmla="*/ 644236 h 5808518"/>
                  <a:gd name="connsiteX1" fmla="*/ 2327564 w 3979849"/>
                  <a:gd name="connsiteY1" fmla="*/ 270163 h 5808518"/>
                  <a:gd name="connsiteX2" fmla="*/ 2296391 w 3979849"/>
                  <a:gd name="connsiteY2" fmla="*/ 207818 h 5808518"/>
                  <a:gd name="connsiteX3" fmla="*/ 2265218 w 3979849"/>
                  <a:gd name="connsiteY3" fmla="*/ 176645 h 5808518"/>
                  <a:gd name="connsiteX4" fmla="*/ 2213264 w 3979849"/>
                  <a:gd name="connsiteY4" fmla="*/ 114300 h 5808518"/>
                  <a:gd name="connsiteX5" fmla="*/ 2057400 w 3979849"/>
                  <a:gd name="connsiteY5" fmla="*/ 20782 h 5808518"/>
                  <a:gd name="connsiteX6" fmla="*/ 1984664 w 3979849"/>
                  <a:gd name="connsiteY6" fmla="*/ 0 h 5808518"/>
                  <a:gd name="connsiteX7" fmla="*/ 1849582 w 3979849"/>
                  <a:gd name="connsiteY7" fmla="*/ 10391 h 5808518"/>
                  <a:gd name="connsiteX8" fmla="*/ 1641764 w 3979849"/>
                  <a:gd name="connsiteY8" fmla="*/ 31172 h 5808518"/>
                  <a:gd name="connsiteX9" fmla="*/ 1122218 w 3979849"/>
                  <a:gd name="connsiteY9" fmla="*/ 41563 h 5808518"/>
                  <a:gd name="connsiteX10" fmla="*/ 966355 w 3979849"/>
                  <a:gd name="connsiteY10" fmla="*/ 72736 h 5808518"/>
                  <a:gd name="connsiteX11" fmla="*/ 883227 w 3979849"/>
                  <a:gd name="connsiteY11" fmla="*/ 114300 h 5808518"/>
                  <a:gd name="connsiteX12" fmla="*/ 862445 w 3979849"/>
                  <a:gd name="connsiteY12" fmla="*/ 124691 h 5808518"/>
                  <a:gd name="connsiteX13" fmla="*/ 810491 w 3979849"/>
                  <a:gd name="connsiteY13" fmla="*/ 135082 h 5808518"/>
                  <a:gd name="connsiteX14" fmla="*/ 706582 w 3979849"/>
                  <a:gd name="connsiteY14" fmla="*/ 166254 h 5808518"/>
                  <a:gd name="connsiteX15" fmla="*/ 477982 w 3979849"/>
                  <a:gd name="connsiteY15" fmla="*/ 218209 h 5808518"/>
                  <a:gd name="connsiteX16" fmla="*/ 446809 w 3979849"/>
                  <a:gd name="connsiteY16" fmla="*/ 238991 h 5808518"/>
                  <a:gd name="connsiteX17" fmla="*/ 384464 w 3979849"/>
                  <a:gd name="connsiteY17" fmla="*/ 311727 h 5808518"/>
                  <a:gd name="connsiteX18" fmla="*/ 363682 w 3979849"/>
                  <a:gd name="connsiteY18" fmla="*/ 374072 h 5808518"/>
                  <a:gd name="connsiteX19" fmla="*/ 353291 w 3979849"/>
                  <a:gd name="connsiteY19" fmla="*/ 394854 h 5808518"/>
                  <a:gd name="connsiteX20" fmla="*/ 332509 w 3979849"/>
                  <a:gd name="connsiteY20" fmla="*/ 457200 h 5808518"/>
                  <a:gd name="connsiteX21" fmla="*/ 290945 w 3979849"/>
                  <a:gd name="connsiteY21" fmla="*/ 561109 h 5808518"/>
                  <a:gd name="connsiteX22" fmla="*/ 228600 w 3979849"/>
                  <a:gd name="connsiteY22" fmla="*/ 654627 h 5808518"/>
                  <a:gd name="connsiteX23" fmla="*/ 187036 w 3979849"/>
                  <a:gd name="connsiteY23" fmla="*/ 706582 h 5808518"/>
                  <a:gd name="connsiteX24" fmla="*/ 114300 w 3979849"/>
                  <a:gd name="connsiteY24" fmla="*/ 852054 h 5808518"/>
                  <a:gd name="connsiteX25" fmla="*/ 103909 w 3979849"/>
                  <a:gd name="connsiteY25" fmla="*/ 872836 h 5808518"/>
                  <a:gd name="connsiteX26" fmla="*/ 72736 w 3979849"/>
                  <a:gd name="connsiteY26" fmla="*/ 966354 h 5808518"/>
                  <a:gd name="connsiteX27" fmla="*/ 51955 w 3979849"/>
                  <a:gd name="connsiteY27" fmla="*/ 1091045 h 5808518"/>
                  <a:gd name="connsiteX28" fmla="*/ 41564 w 3979849"/>
                  <a:gd name="connsiteY28" fmla="*/ 1194954 h 5808518"/>
                  <a:gd name="connsiteX29" fmla="*/ 10391 w 3979849"/>
                  <a:gd name="connsiteY29" fmla="*/ 1413163 h 5808518"/>
                  <a:gd name="connsiteX30" fmla="*/ 0 w 3979849"/>
                  <a:gd name="connsiteY30" fmla="*/ 1527463 h 5808518"/>
                  <a:gd name="connsiteX31" fmla="*/ 20782 w 3979849"/>
                  <a:gd name="connsiteY31" fmla="*/ 1849582 h 5808518"/>
                  <a:gd name="connsiteX32" fmla="*/ 41564 w 3979849"/>
                  <a:gd name="connsiteY32" fmla="*/ 2005445 h 5808518"/>
                  <a:gd name="connsiteX33" fmla="*/ 51955 w 3979849"/>
                  <a:gd name="connsiteY33" fmla="*/ 2119745 h 5808518"/>
                  <a:gd name="connsiteX34" fmla="*/ 31173 w 3979849"/>
                  <a:gd name="connsiteY34" fmla="*/ 2587336 h 5808518"/>
                  <a:gd name="connsiteX35" fmla="*/ 51955 w 3979849"/>
                  <a:gd name="connsiteY35" fmla="*/ 2961409 h 5808518"/>
                  <a:gd name="connsiteX36" fmla="*/ 83127 w 3979849"/>
                  <a:gd name="connsiteY36" fmla="*/ 3138054 h 5808518"/>
                  <a:gd name="connsiteX37" fmla="*/ 114300 w 3979849"/>
                  <a:gd name="connsiteY37" fmla="*/ 3366654 h 5808518"/>
                  <a:gd name="connsiteX38" fmla="*/ 93518 w 3979849"/>
                  <a:gd name="connsiteY38" fmla="*/ 3605645 h 5808518"/>
                  <a:gd name="connsiteX39" fmla="*/ 72736 w 3979849"/>
                  <a:gd name="connsiteY39" fmla="*/ 3813463 h 5808518"/>
                  <a:gd name="connsiteX40" fmla="*/ 62345 w 3979849"/>
                  <a:gd name="connsiteY40" fmla="*/ 3958936 h 5808518"/>
                  <a:gd name="connsiteX41" fmla="*/ 51955 w 3979849"/>
                  <a:gd name="connsiteY41" fmla="*/ 4083627 h 5808518"/>
                  <a:gd name="connsiteX42" fmla="*/ 72736 w 3979849"/>
                  <a:gd name="connsiteY42" fmla="*/ 4436918 h 5808518"/>
                  <a:gd name="connsiteX43" fmla="*/ 62345 w 3979849"/>
                  <a:gd name="connsiteY43" fmla="*/ 4509654 h 5808518"/>
                  <a:gd name="connsiteX44" fmla="*/ 20782 w 3979849"/>
                  <a:gd name="connsiteY44" fmla="*/ 4696691 h 5808518"/>
                  <a:gd name="connsiteX45" fmla="*/ 31173 w 3979849"/>
                  <a:gd name="connsiteY45" fmla="*/ 4821382 h 5808518"/>
                  <a:gd name="connsiteX46" fmla="*/ 93518 w 3979849"/>
                  <a:gd name="connsiteY46" fmla="*/ 4873336 h 5808518"/>
                  <a:gd name="connsiteX47" fmla="*/ 114300 w 3979849"/>
                  <a:gd name="connsiteY47" fmla="*/ 4883727 h 5808518"/>
                  <a:gd name="connsiteX48" fmla="*/ 155864 w 3979849"/>
                  <a:gd name="connsiteY48" fmla="*/ 4925291 h 5808518"/>
                  <a:gd name="connsiteX49" fmla="*/ 187036 w 3979849"/>
                  <a:gd name="connsiteY49" fmla="*/ 4977245 h 5808518"/>
                  <a:gd name="connsiteX50" fmla="*/ 353291 w 3979849"/>
                  <a:gd name="connsiteY50" fmla="*/ 5153891 h 5808518"/>
                  <a:gd name="connsiteX51" fmla="*/ 426027 w 3979849"/>
                  <a:gd name="connsiteY51" fmla="*/ 5195454 h 5808518"/>
                  <a:gd name="connsiteX52" fmla="*/ 519545 w 3979849"/>
                  <a:gd name="connsiteY52" fmla="*/ 5268191 h 5808518"/>
                  <a:gd name="connsiteX53" fmla="*/ 644236 w 3979849"/>
                  <a:gd name="connsiteY53" fmla="*/ 5340927 h 5808518"/>
                  <a:gd name="connsiteX54" fmla="*/ 727364 w 3979849"/>
                  <a:gd name="connsiteY54" fmla="*/ 5382491 h 5808518"/>
                  <a:gd name="connsiteX55" fmla="*/ 800100 w 3979849"/>
                  <a:gd name="connsiteY55" fmla="*/ 5434445 h 5808518"/>
                  <a:gd name="connsiteX56" fmla="*/ 852055 w 3979849"/>
                  <a:gd name="connsiteY56" fmla="*/ 5476009 h 5808518"/>
                  <a:gd name="connsiteX57" fmla="*/ 893618 w 3979849"/>
                  <a:gd name="connsiteY57" fmla="*/ 5496791 h 5808518"/>
                  <a:gd name="connsiteX58" fmla="*/ 945573 w 3979849"/>
                  <a:gd name="connsiteY58" fmla="*/ 5527963 h 5808518"/>
                  <a:gd name="connsiteX59" fmla="*/ 976745 w 3979849"/>
                  <a:gd name="connsiteY59" fmla="*/ 5548745 h 5808518"/>
                  <a:gd name="connsiteX60" fmla="*/ 1039091 w 3979849"/>
                  <a:gd name="connsiteY60" fmla="*/ 5579918 h 5808518"/>
                  <a:gd name="connsiteX61" fmla="*/ 1070264 w 3979849"/>
                  <a:gd name="connsiteY61" fmla="*/ 5590309 h 5808518"/>
                  <a:gd name="connsiteX62" fmla="*/ 1122218 w 3979849"/>
                  <a:gd name="connsiteY62" fmla="*/ 5621482 h 5808518"/>
                  <a:gd name="connsiteX63" fmla="*/ 1163782 w 3979849"/>
                  <a:gd name="connsiteY63" fmla="*/ 5642263 h 5808518"/>
                  <a:gd name="connsiteX64" fmla="*/ 1184564 w 3979849"/>
                  <a:gd name="connsiteY64" fmla="*/ 5652654 h 5808518"/>
                  <a:gd name="connsiteX65" fmla="*/ 1215736 w 3979849"/>
                  <a:gd name="connsiteY65" fmla="*/ 5663045 h 5808518"/>
                  <a:gd name="connsiteX66" fmla="*/ 1309255 w 3979849"/>
                  <a:gd name="connsiteY66" fmla="*/ 5704609 h 5808518"/>
                  <a:gd name="connsiteX67" fmla="*/ 1340427 w 3979849"/>
                  <a:gd name="connsiteY67" fmla="*/ 5715000 h 5808518"/>
                  <a:gd name="connsiteX68" fmla="*/ 1361209 w 3979849"/>
                  <a:gd name="connsiteY68" fmla="*/ 5725391 h 5808518"/>
                  <a:gd name="connsiteX69" fmla="*/ 1527464 w 3979849"/>
                  <a:gd name="connsiteY69" fmla="*/ 5746172 h 5808518"/>
                  <a:gd name="connsiteX70" fmla="*/ 1756064 w 3979849"/>
                  <a:gd name="connsiteY70" fmla="*/ 5766954 h 5808518"/>
                  <a:gd name="connsiteX71" fmla="*/ 2213264 w 3979849"/>
                  <a:gd name="connsiteY71" fmla="*/ 5766954 h 5808518"/>
                  <a:gd name="connsiteX72" fmla="*/ 2400300 w 3979849"/>
                  <a:gd name="connsiteY72" fmla="*/ 5787736 h 5808518"/>
                  <a:gd name="connsiteX73" fmla="*/ 2504209 w 3979849"/>
                  <a:gd name="connsiteY73" fmla="*/ 5808518 h 5808518"/>
                  <a:gd name="connsiteX74" fmla="*/ 2763982 w 3979849"/>
                  <a:gd name="connsiteY74" fmla="*/ 5787736 h 5808518"/>
                  <a:gd name="connsiteX75" fmla="*/ 2805545 w 3979849"/>
                  <a:gd name="connsiteY75" fmla="*/ 5777345 h 5808518"/>
                  <a:gd name="connsiteX76" fmla="*/ 2888673 w 3979849"/>
                  <a:gd name="connsiteY76" fmla="*/ 5766954 h 5808518"/>
                  <a:gd name="connsiteX77" fmla="*/ 2951018 w 3979849"/>
                  <a:gd name="connsiteY77" fmla="*/ 5735782 h 5808518"/>
                  <a:gd name="connsiteX78" fmla="*/ 3002973 w 3979849"/>
                  <a:gd name="connsiteY78" fmla="*/ 5715000 h 5808518"/>
                  <a:gd name="connsiteX79" fmla="*/ 3065318 w 3979849"/>
                  <a:gd name="connsiteY79" fmla="*/ 5663045 h 5808518"/>
                  <a:gd name="connsiteX80" fmla="*/ 3086100 w 3979849"/>
                  <a:gd name="connsiteY80" fmla="*/ 5652654 h 5808518"/>
                  <a:gd name="connsiteX81" fmla="*/ 3148445 w 3979849"/>
                  <a:gd name="connsiteY81" fmla="*/ 5579918 h 5808518"/>
                  <a:gd name="connsiteX82" fmla="*/ 3190009 w 3979849"/>
                  <a:gd name="connsiteY82" fmla="*/ 5548745 h 5808518"/>
                  <a:gd name="connsiteX83" fmla="*/ 3262745 w 3979849"/>
                  <a:gd name="connsiteY83" fmla="*/ 5476009 h 5808518"/>
                  <a:gd name="connsiteX84" fmla="*/ 3325091 w 3979849"/>
                  <a:gd name="connsiteY84" fmla="*/ 5413663 h 5808518"/>
                  <a:gd name="connsiteX85" fmla="*/ 3377045 w 3979849"/>
                  <a:gd name="connsiteY85" fmla="*/ 5361709 h 5808518"/>
                  <a:gd name="connsiteX86" fmla="*/ 3397827 w 3979849"/>
                  <a:gd name="connsiteY86" fmla="*/ 5330536 h 5808518"/>
                  <a:gd name="connsiteX87" fmla="*/ 3418609 w 3979849"/>
                  <a:gd name="connsiteY87" fmla="*/ 5288972 h 5808518"/>
                  <a:gd name="connsiteX88" fmla="*/ 3439391 w 3979849"/>
                  <a:gd name="connsiteY88" fmla="*/ 5268191 h 5808518"/>
                  <a:gd name="connsiteX89" fmla="*/ 3480955 w 3979849"/>
                  <a:gd name="connsiteY89" fmla="*/ 5195454 h 5808518"/>
                  <a:gd name="connsiteX90" fmla="*/ 3543300 w 3979849"/>
                  <a:gd name="connsiteY90" fmla="*/ 5122718 h 5808518"/>
                  <a:gd name="connsiteX91" fmla="*/ 3564082 w 3979849"/>
                  <a:gd name="connsiteY91" fmla="*/ 5081154 h 5808518"/>
                  <a:gd name="connsiteX92" fmla="*/ 3584864 w 3979849"/>
                  <a:gd name="connsiteY92" fmla="*/ 5060372 h 5808518"/>
                  <a:gd name="connsiteX93" fmla="*/ 3595255 w 3979849"/>
                  <a:gd name="connsiteY93" fmla="*/ 5039591 h 5808518"/>
                  <a:gd name="connsiteX94" fmla="*/ 3616036 w 3979849"/>
                  <a:gd name="connsiteY94" fmla="*/ 5029200 h 5808518"/>
                  <a:gd name="connsiteX95" fmla="*/ 3636818 w 3979849"/>
                  <a:gd name="connsiteY95" fmla="*/ 5008418 h 5808518"/>
                  <a:gd name="connsiteX96" fmla="*/ 3647209 w 3979849"/>
                  <a:gd name="connsiteY96" fmla="*/ 4977245 h 5808518"/>
                  <a:gd name="connsiteX97" fmla="*/ 3667991 w 3979849"/>
                  <a:gd name="connsiteY97" fmla="*/ 4935682 h 5808518"/>
                  <a:gd name="connsiteX98" fmla="*/ 3678382 w 3979849"/>
                  <a:gd name="connsiteY98" fmla="*/ 4894118 h 5808518"/>
                  <a:gd name="connsiteX99" fmla="*/ 3709555 w 3979849"/>
                  <a:gd name="connsiteY99" fmla="*/ 4842163 h 5808518"/>
                  <a:gd name="connsiteX100" fmla="*/ 3719945 w 3979849"/>
                  <a:gd name="connsiteY100" fmla="*/ 4821382 h 5808518"/>
                  <a:gd name="connsiteX101" fmla="*/ 3730336 w 3979849"/>
                  <a:gd name="connsiteY101" fmla="*/ 4790209 h 5808518"/>
                  <a:gd name="connsiteX102" fmla="*/ 3751118 w 3979849"/>
                  <a:gd name="connsiteY102" fmla="*/ 4748645 h 5808518"/>
                  <a:gd name="connsiteX103" fmla="*/ 3761509 w 3979849"/>
                  <a:gd name="connsiteY103" fmla="*/ 4717472 h 5808518"/>
                  <a:gd name="connsiteX104" fmla="*/ 3782291 w 3979849"/>
                  <a:gd name="connsiteY104" fmla="*/ 4696691 h 5808518"/>
                  <a:gd name="connsiteX105" fmla="*/ 3823855 w 3979849"/>
                  <a:gd name="connsiteY105" fmla="*/ 4675909 h 5808518"/>
                  <a:gd name="connsiteX106" fmla="*/ 3865418 w 3979849"/>
                  <a:gd name="connsiteY106" fmla="*/ 4634345 h 5808518"/>
                  <a:gd name="connsiteX107" fmla="*/ 3938155 w 3979849"/>
                  <a:gd name="connsiteY107" fmla="*/ 4603172 h 5808518"/>
                  <a:gd name="connsiteX108" fmla="*/ 3958936 w 3979849"/>
                  <a:gd name="connsiteY108" fmla="*/ 4582391 h 5808518"/>
                  <a:gd name="connsiteX109" fmla="*/ 3979718 w 3979849"/>
                  <a:gd name="connsiteY109" fmla="*/ 4561609 h 580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979849" h="5808518">
                    <a:moveTo>
                      <a:pt x="3699164" y="644236"/>
                    </a:moveTo>
                    <a:cubicBezTo>
                      <a:pt x="3241964" y="519545"/>
                      <a:pt x="2781662" y="405715"/>
                      <a:pt x="2327564" y="270163"/>
                    </a:cubicBezTo>
                    <a:cubicBezTo>
                      <a:pt x="2312751" y="265741"/>
                      <a:pt x="2308993" y="220420"/>
                      <a:pt x="2296391" y="207818"/>
                    </a:cubicBezTo>
                    <a:cubicBezTo>
                      <a:pt x="2286000" y="197427"/>
                      <a:pt x="2274981" y="187628"/>
                      <a:pt x="2265218" y="176645"/>
                    </a:cubicBezTo>
                    <a:cubicBezTo>
                      <a:pt x="2247246" y="156426"/>
                      <a:pt x="2234259" y="131359"/>
                      <a:pt x="2213264" y="114300"/>
                    </a:cubicBezTo>
                    <a:cubicBezTo>
                      <a:pt x="2208454" y="110392"/>
                      <a:pt x="2097320" y="35298"/>
                      <a:pt x="2057400" y="20782"/>
                    </a:cubicBezTo>
                    <a:cubicBezTo>
                      <a:pt x="2033703" y="12165"/>
                      <a:pt x="2008909" y="6927"/>
                      <a:pt x="1984664" y="0"/>
                    </a:cubicBezTo>
                    <a:lnTo>
                      <a:pt x="1849582" y="10391"/>
                    </a:lnTo>
                    <a:cubicBezTo>
                      <a:pt x="1791618" y="15660"/>
                      <a:pt x="1697553" y="29343"/>
                      <a:pt x="1641764" y="31172"/>
                    </a:cubicBezTo>
                    <a:cubicBezTo>
                      <a:pt x="1468640" y="36848"/>
                      <a:pt x="1295400" y="38099"/>
                      <a:pt x="1122218" y="41563"/>
                    </a:cubicBezTo>
                    <a:cubicBezTo>
                      <a:pt x="1063441" y="48094"/>
                      <a:pt x="1018985" y="46421"/>
                      <a:pt x="966355" y="72736"/>
                    </a:cubicBezTo>
                    <a:lnTo>
                      <a:pt x="883227" y="114300"/>
                    </a:lnTo>
                    <a:cubicBezTo>
                      <a:pt x="876300" y="117764"/>
                      <a:pt x="870040" y="123172"/>
                      <a:pt x="862445" y="124691"/>
                    </a:cubicBezTo>
                    <a:lnTo>
                      <a:pt x="810491" y="135082"/>
                    </a:lnTo>
                    <a:cubicBezTo>
                      <a:pt x="766211" y="157220"/>
                      <a:pt x="789667" y="147371"/>
                      <a:pt x="706582" y="166254"/>
                    </a:cubicBezTo>
                    <a:cubicBezTo>
                      <a:pt x="434096" y="228183"/>
                      <a:pt x="666287" y="171132"/>
                      <a:pt x="477982" y="218209"/>
                    </a:cubicBezTo>
                    <a:cubicBezTo>
                      <a:pt x="467591" y="225136"/>
                      <a:pt x="456403" y="230996"/>
                      <a:pt x="446809" y="238991"/>
                    </a:cubicBezTo>
                    <a:cubicBezTo>
                      <a:pt x="417860" y="263115"/>
                      <a:pt x="407400" y="281145"/>
                      <a:pt x="384464" y="311727"/>
                    </a:cubicBezTo>
                    <a:cubicBezTo>
                      <a:pt x="377537" y="332509"/>
                      <a:pt x="371374" y="353561"/>
                      <a:pt x="363682" y="374072"/>
                    </a:cubicBezTo>
                    <a:cubicBezTo>
                      <a:pt x="360963" y="381324"/>
                      <a:pt x="356010" y="387602"/>
                      <a:pt x="353291" y="394854"/>
                    </a:cubicBezTo>
                    <a:cubicBezTo>
                      <a:pt x="345599" y="415365"/>
                      <a:pt x="340201" y="436689"/>
                      <a:pt x="332509" y="457200"/>
                    </a:cubicBezTo>
                    <a:cubicBezTo>
                      <a:pt x="319410" y="492129"/>
                      <a:pt x="317323" y="534730"/>
                      <a:pt x="290945" y="561109"/>
                    </a:cubicBezTo>
                    <a:cubicBezTo>
                      <a:pt x="242275" y="609782"/>
                      <a:pt x="298239" y="550170"/>
                      <a:pt x="228600" y="654627"/>
                    </a:cubicBezTo>
                    <a:cubicBezTo>
                      <a:pt x="181481" y="725304"/>
                      <a:pt x="235568" y="614911"/>
                      <a:pt x="187036" y="706582"/>
                    </a:cubicBezTo>
                    <a:cubicBezTo>
                      <a:pt x="161670" y="754496"/>
                      <a:pt x="138545" y="803563"/>
                      <a:pt x="114300" y="852054"/>
                    </a:cubicBezTo>
                    <a:cubicBezTo>
                      <a:pt x="110836" y="858981"/>
                      <a:pt x="106037" y="865389"/>
                      <a:pt x="103909" y="872836"/>
                    </a:cubicBezTo>
                    <a:cubicBezTo>
                      <a:pt x="80999" y="953019"/>
                      <a:pt x="94404" y="923019"/>
                      <a:pt x="72736" y="966354"/>
                    </a:cubicBezTo>
                    <a:cubicBezTo>
                      <a:pt x="61524" y="1022416"/>
                      <a:pt x="59321" y="1028434"/>
                      <a:pt x="51955" y="1091045"/>
                    </a:cubicBezTo>
                    <a:cubicBezTo>
                      <a:pt x="47888" y="1125616"/>
                      <a:pt x="45272" y="1160343"/>
                      <a:pt x="41564" y="1194954"/>
                    </a:cubicBezTo>
                    <a:cubicBezTo>
                      <a:pt x="20730" y="1389405"/>
                      <a:pt x="40417" y="1323087"/>
                      <a:pt x="10391" y="1413163"/>
                    </a:cubicBezTo>
                    <a:cubicBezTo>
                      <a:pt x="6927" y="1451263"/>
                      <a:pt x="0" y="1489206"/>
                      <a:pt x="0" y="1527463"/>
                    </a:cubicBezTo>
                    <a:cubicBezTo>
                      <a:pt x="0" y="1748938"/>
                      <a:pt x="6826" y="1696064"/>
                      <a:pt x="20782" y="1849582"/>
                    </a:cubicBezTo>
                    <a:cubicBezTo>
                      <a:pt x="34208" y="1997267"/>
                      <a:pt x="10558" y="1943433"/>
                      <a:pt x="41564" y="2005445"/>
                    </a:cubicBezTo>
                    <a:cubicBezTo>
                      <a:pt x="45028" y="2043545"/>
                      <a:pt x="51955" y="2081488"/>
                      <a:pt x="51955" y="2119745"/>
                    </a:cubicBezTo>
                    <a:cubicBezTo>
                      <a:pt x="51955" y="2323036"/>
                      <a:pt x="43806" y="2410468"/>
                      <a:pt x="31173" y="2587336"/>
                    </a:cubicBezTo>
                    <a:cubicBezTo>
                      <a:pt x="36801" y="2716768"/>
                      <a:pt x="39257" y="2834425"/>
                      <a:pt x="51955" y="2961409"/>
                    </a:cubicBezTo>
                    <a:cubicBezTo>
                      <a:pt x="59612" y="3037983"/>
                      <a:pt x="68687" y="3055026"/>
                      <a:pt x="83127" y="3138054"/>
                    </a:cubicBezTo>
                    <a:cubicBezTo>
                      <a:pt x="102782" y="3251068"/>
                      <a:pt x="102938" y="3264393"/>
                      <a:pt x="114300" y="3366654"/>
                    </a:cubicBezTo>
                    <a:cubicBezTo>
                      <a:pt x="107373" y="3446318"/>
                      <a:pt x="102349" y="3526170"/>
                      <a:pt x="93518" y="3605645"/>
                    </a:cubicBezTo>
                    <a:cubicBezTo>
                      <a:pt x="83551" y="3695348"/>
                      <a:pt x="80296" y="3718959"/>
                      <a:pt x="72736" y="3813463"/>
                    </a:cubicBezTo>
                    <a:cubicBezTo>
                      <a:pt x="68859" y="3861923"/>
                      <a:pt x="66073" y="3910465"/>
                      <a:pt x="62345" y="3958936"/>
                    </a:cubicBezTo>
                    <a:cubicBezTo>
                      <a:pt x="59146" y="4000521"/>
                      <a:pt x="55418" y="4042063"/>
                      <a:pt x="51955" y="4083627"/>
                    </a:cubicBezTo>
                    <a:cubicBezTo>
                      <a:pt x="65669" y="4220782"/>
                      <a:pt x="72736" y="4271169"/>
                      <a:pt x="72736" y="4436918"/>
                    </a:cubicBezTo>
                    <a:cubicBezTo>
                      <a:pt x="72736" y="4461409"/>
                      <a:pt x="66928" y="4485595"/>
                      <a:pt x="62345" y="4509654"/>
                    </a:cubicBezTo>
                    <a:cubicBezTo>
                      <a:pt x="44122" y="4605326"/>
                      <a:pt x="38610" y="4625378"/>
                      <a:pt x="20782" y="4696691"/>
                    </a:cubicBezTo>
                    <a:cubicBezTo>
                      <a:pt x="24246" y="4738255"/>
                      <a:pt x="22993" y="4780484"/>
                      <a:pt x="31173" y="4821382"/>
                    </a:cubicBezTo>
                    <a:cubicBezTo>
                      <a:pt x="37700" y="4854018"/>
                      <a:pt x="69124" y="4861139"/>
                      <a:pt x="93518" y="4873336"/>
                    </a:cubicBezTo>
                    <a:lnTo>
                      <a:pt x="114300" y="4883727"/>
                    </a:lnTo>
                    <a:cubicBezTo>
                      <a:pt x="144274" y="4943674"/>
                      <a:pt x="95676" y="4855072"/>
                      <a:pt x="155864" y="4925291"/>
                    </a:cubicBezTo>
                    <a:cubicBezTo>
                      <a:pt x="169007" y="4940625"/>
                      <a:pt x="174918" y="4961088"/>
                      <a:pt x="187036" y="4977245"/>
                    </a:cubicBezTo>
                    <a:cubicBezTo>
                      <a:pt x="214263" y="5013548"/>
                      <a:pt x="329569" y="5140335"/>
                      <a:pt x="353291" y="5153891"/>
                    </a:cubicBezTo>
                    <a:cubicBezTo>
                      <a:pt x="377536" y="5167745"/>
                      <a:pt x="403016" y="5179634"/>
                      <a:pt x="426027" y="5195454"/>
                    </a:cubicBezTo>
                    <a:cubicBezTo>
                      <a:pt x="458570" y="5217827"/>
                      <a:pt x="482080" y="5255703"/>
                      <a:pt x="519545" y="5268191"/>
                    </a:cubicBezTo>
                    <a:cubicBezTo>
                      <a:pt x="616265" y="5300431"/>
                      <a:pt x="438975" y="5238297"/>
                      <a:pt x="644236" y="5340927"/>
                    </a:cubicBezTo>
                    <a:cubicBezTo>
                      <a:pt x="671945" y="5354782"/>
                      <a:pt x="705458" y="5360585"/>
                      <a:pt x="727364" y="5382491"/>
                    </a:cubicBezTo>
                    <a:cubicBezTo>
                      <a:pt x="795438" y="5450565"/>
                      <a:pt x="718039" y="5379738"/>
                      <a:pt x="800100" y="5434445"/>
                    </a:cubicBezTo>
                    <a:cubicBezTo>
                      <a:pt x="818553" y="5446747"/>
                      <a:pt x="833602" y="5463707"/>
                      <a:pt x="852055" y="5476009"/>
                    </a:cubicBezTo>
                    <a:cubicBezTo>
                      <a:pt x="864943" y="5484601"/>
                      <a:pt x="880078" y="5489269"/>
                      <a:pt x="893618" y="5496791"/>
                    </a:cubicBezTo>
                    <a:cubicBezTo>
                      <a:pt x="911273" y="5506599"/>
                      <a:pt x="928447" y="5517259"/>
                      <a:pt x="945573" y="5527963"/>
                    </a:cubicBezTo>
                    <a:cubicBezTo>
                      <a:pt x="956163" y="5534582"/>
                      <a:pt x="965828" y="5542680"/>
                      <a:pt x="976745" y="5548745"/>
                    </a:cubicBezTo>
                    <a:cubicBezTo>
                      <a:pt x="997056" y="5560029"/>
                      <a:pt x="1017859" y="5570481"/>
                      <a:pt x="1039091" y="5579918"/>
                    </a:cubicBezTo>
                    <a:cubicBezTo>
                      <a:pt x="1049100" y="5584366"/>
                      <a:pt x="1060467" y="5585411"/>
                      <a:pt x="1070264" y="5590309"/>
                    </a:cubicBezTo>
                    <a:cubicBezTo>
                      <a:pt x="1088328" y="5599341"/>
                      <a:pt x="1104563" y="5611674"/>
                      <a:pt x="1122218" y="5621482"/>
                    </a:cubicBezTo>
                    <a:cubicBezTo>
                      <a:pt x="1135759" y="5629004"/>
                      <a:pt x="1149927" y="5635336"/>
                      <a:pt x="1163782" y="5642263"/>
                    </a:cubicBezTo>
                    <a:cubicBezTo>
                      <a:pt x="1170709" y="5645727"/>
                      <a:pt x="1177216" y="5650205"/>
                      <a:pt x="1184564" y="5652654"/>
                    </a:cubicBezTo>
                    <a:cubicBezTo>
                      <a:pt x="1194955" y="5656118"/>
                      <a:pt x="1205669" y="5658730"/>
                      <a:pt x="1215736" y="5663045"/>
                    </a:cubicBezTo>
                    <a:cubicBezTo>
                      <a:pt x="1325934" y="5710274"/>
                      <a:pt x="1180360" y="5656273"/>
                      <a:pt x="1309255" y="5704609"/>
                    </a:cubicBezTo>
                    <a:cubicBezTo>
                      <a:pt x="1319510" y="5708455"/>
                      <a:pt x="1330258" y="5710932"/>
                      <a:pt x="1340427" y="5715000"/>
                    </a:cubicBezTo>
                    <a:cubicBezTo>
                      <a:pt x="1347618" y="5717876"/>
                      <a:pt x="1353648" y="5723711"/>
                      <a:pt x="1361209" y="5725391"/>
                    </a:cubicBezTo>
                    <a:cubicBezTo>
                      <a:pt x="1393429" y="5732551"/>
                      <a:pt x="1501252" y="5742896"/>
                      <a:pt x="1527464" y="5746172"/>
                    </a:cubicBezTo>
                    <a:cubicBezTo>
                      <a:pt x="1689811" y="5766465"/>
                      <a:pt x="1494835" y="5749539"/>
                      <a:pt x="1756064" y="5766954"/>
                    </a:cubicBezTo>
                    <a:cubicBezTo>
                      <a:pt x="1977739" y="5754639"/>
                      <a:pt x="1960582" y="5749726"/>
                      <a:pt x="2213264" y="5766954"/>
                    </a:cubicBezTo>
                    <a:cubicBezTo>
                      <a:pt x="2275848" y="5771221"/>
                      <a:pt x="2400300" y="5787736"/>
                      <a:pt x="2400300" y="5787736"/>
                    </a:cubicBezTo>
                    <a:cubicBezTo>
                      <a:pt x="2439762" y="5807467"/>
                      <a:pt x="2436100" y="5808518"/>
                      <a:pt x="2504209" y="5808518"/>
                    </a:cubicBezTo>
                    <a:cubicBezTo>
                      <a:pt x="2543559" y="5808518"/>
                      <a:pt x="2714810" y="5792206"/>
                      <a:pt x="2763982" y="5787736"/>
                    </a:cubicBezTo>
                    <a:cubicBezTo>
                      <a:pt x="2777836" y="5784272"/>
                      <a:pt x="2791459" y="5779693"/>
                      <a:pt x="2805545" y="5777345"/>
                    </a:cubicBezTo>
                    <a:cubicBezTo>
                      <a:pt x="2833090" y="5772754"/>
                      <a:pt x="2861822" y="5774625"/>
                      <a:pt x="2888673" y="5766954"/>
                    </a:cubicBezTo>
                    <a:cubicBezTo>
                      <a:pt x="2911014" y="5760571"/>
                      <a:pt x="2929866" y="5745396"/>
                      <a:pt x="2951018" y="5735782"/>
                    </a:cubicBezTo>
                    <a:cubicBezTo>
                      <a:pt x="2967999" y="5728064"/>
                      <a:pt x="2986290" y="5723342"/>
                      <a:pt x="3002973" y="5715000"/>
                    </a:cubicBezTo>
                    <a:cubicBezTo>
                      <a:pt x="3044923" y="5694025"/>
                      <a:pt x="3027020" y="5693684"/>
                      <a:pt x="3065318" y="5663045"/>
                    </a:cubicBezTo>
                    <a:cubicBezTo>
                      <a:pt x="3071366" y="5658207"/>
                      <a:pt x="3080150" y="5657612"/>
                      <a:pt x="3086100" y="5652654"/>
                    </a:cubicBezTo>
                    <a:cubicBezTo>
                      <a:pt x="3146135" y="5602626"/>
                      <a:pt x="3110652" y="5627161"/>
                      <a:pt x="3148445" y="5579918"/>
                    </a:cubicBezTo>
                    <a:cubicBezTo>
                      <a:pt x="3196766" y="5519515"/>
                      <a:pt x="3143023" y="5590511"/>
                      <a:pt x="3190009" y="5548745"/>
                    </a:cubicBezTo>
                    <a:cubicBezTo>
                      <a:pt x="3215636" y="5525965"/>
                      <a:pt x="3238500" y="5500254"/>
                      <a:pt x="3262745" y="5476009"/>
                    </a:cubicBezTo>
                    <a:lnTo>
                      <a:pt x="3325091" y="5413663"/>
                    </a:lnTo>
                    <a:lnTo>
                      <a:pt x="3377045" y="5361709"/>
                    </a:lnTo>
                    <a:cubicBezTo>
                      <a:pt x="3383972" y="5351318"/>
                      <a:pt x="3391631" y="5341379"/>
                      <a:pt x="3397827" y="5330536"/>
                    </a:cubicBezTo>
                    <a:cubicBezTo>
                      <a:pt x="3405512" y="5317087"/>
                      <a:pt x="3410017" y="5301860"/>
                      <a:pt x="3418609" y="5288972"/>
                    </a:cubicBezTo>
                    <a:cubicBezTo>
                      <a:pt x="3424043" y="5280821"/>
                      <a:pt x="3432464" y="5275118"/>
                      <a:pt x="3439391" y="5268191"/>
                    </a:cubicBezTo>
                    <a:cubicBezTo>
                      <a:pt x="3452095" y="5242783"/>
                      <a:pt x="3462596" y="5217485"/>
                      <a:pt x="3480955" y="5195454"/>
                    </a:cubicBezTo>
                    <a:cubicBezTo>
                      <a:pt x="3523461" y="5144446"/>
                      <a:pt x="3504385" y="5184983"/>
                      <a:pt x="3543300" y="5122718"/>
                    </a:cubicBezTo>
                    <a:cubicBezTo>
                      <a:pt x="3551510" y="5109583"/>
                      <a:pt x="3555490" y="5094042"/>
                      <a:pt x="3564082" y="5081154"/>
                    </a:cubicBezTo>
                    <a:cubicBezTo>
                      <a:pt x="3569516" y="5073003"/>
                      <a:pt x="3578986" y="5068209"/>
                      <a:pt x="3584864" y="5060372"/>
                    </a:cubicBezTo>
                    <a:cubicBezTo>
                      <a:pt x="3589511" y="5054176"/>
                      <a:pt x="3589779" y="5045067"/>
                      <a:pt x="3595255" y="5039591"/>
                    </a:cubicBezTo>
                    <a:cubicBezTo>
                      <a:pt x="3600731" y="5034115"/>
                      <a:pt x="3609840" y="5033847"/>
                      <a:pt x="3616036" y="5029200"/>
                    </a:cubicBezTo>
                    <a:cubicBezTo>
                      <a:pt x="3623873" y="5023322"/>
                      <a:pt x="3629891" y="5015345"/>
                      <a:pt x="3636818" y="5008418"/>
                    </a:cubicBezTo>
                    <a:cubicBezTo>
                      <a:pt x="3640282" y="4998027"/>
                      <a:pt x="3642894" y="4987312"/>
                      <a:pt x="3647209" y="4977245"/>
                    </a:cubicBezTo>
                    <a:cubicBezTo>
                      <a:pt x="3653311" y="4963008"/>
                      <a:pt x="3667991" y="4935682"/>
                      <a:pt x="3667991" y="4935682"/>
                    </a:cubicBezTo>
                    <a:cubicBezTo>
                      <a:pt x="3671455" y="4921827"/>
                      <a:pt x="3673866" y="4907666"/>
                      <a:pt x="3678382" y="4894118"/>
                    </a:cubicBezTo>
                    <a:cubicBezTo>
                      <a:pt x="3684320" y="4876303"/>
                      <a:pt x="3700662" y="4856984"/>
                      <a:pt x="3709555" y="4842163"/>
                    </a:cubicBezTo>
                    <a:cubicBezTo>
                      <a:pt x="3713539" y="4835522"/>
                      <a:pt x="3717069" y="4828573"/>
                      <a:pt x="3719945" y="4821382"/>
                    </a:cubicBezTo>
                    <a:cubicBezTo>
                      <a:pt x="3724013" y="4811212"/>
                      <a:pt x="3726021" y="4800276"/>
                      <a:pt x="3730336" y="4790209"/>
                    </a:cubicBezTo>
                    <a:cubicBezTo>
                      <a:pt x="3736438" y="4775971"/>
                      <a:pt x="3746220" y="4763340"/>
                      <a:pt x="3751118" y="4748645"/>
                    </a:cubicBezTo>
                    <a:cubicBezTo>
                      <a:pt x="3754582" y="4738254"/>
                      <a:pt x="3755874" y="4726864"/>
                      <a:pt x="3761509" y="4717472"/>
                    </a:cubicBezTo>
                    <a:cubicBezTo>
                      <a:pt x="3766549" y="4709072"/>
                      <a:pt x="3774140" y="4702125"/>
                      <a:pt x="3782291" y="4696691"/>
                    </a:cubicBezTo>
                    <a:cubicBezTo>
                      <a:pt x="3795180" y="4688099"/>
                      <a:pt x="3823855" y="4675909"/>
                      <a:pt x="3823855" y="4675909"/>
                    </a:cubicBezTo>
                    <a:cubicBezTo>
                      <a:pt x="3837709" y="4662054"/>
                      <a:pt x="3846830" y="4640541"/>
                      <a:pt x="3865418" y="4634345"/>
                    </a:cubicBezTo>
                    <a:cubicBezTo>
                      <a:pt x="3884048" y="4628135"/>
                      <a:pt x="3925315" y="4616012"/>
                      <a:pt x="3938155" y="4603172"/>
                    </a:cubicBezTo>
                    <a:cubicBezTo>
                      <a:pt x="3945082" y="4596245"/>
                      <a:pt x="3951099" y="4588269"/>
                      <a:pt x="3958936" y="4582391"/>
                    </a:cubicBezTo>
                    <a:cubicBezTo>
                      <a:pt x="3982816" y="4564481"/>
                      <a:pt x="3979718" y="4582415"/>
                      <a:pt x="3979718" y="4561609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B353107-03FA-4A4B-AF1B-578FC125B448}"/>
                  </a:ext>
                </a:extLst>
              </p:cNvPr>
              <p:cNvSpPr/>
              <p:nvPr/>
            </p:nvSpPr>
            <p:spPr bwMode="auto">
              <a:xfrm>
                <a:off x="6456795" y="773254"/>
                <a:ext cx="4561609" cy="5621636"/>
              </a:xfrm>
              <a:custGeom>
                <a:avLst/>
                <a:gdLst>
                  <a:gd name="connsiteX0" fmla="*/ 0 w 4561609"/>
                  <a:gd name="connsiteY0" fmla="*/ 592282 h 5621636"/>
                  <a:gd name="connsiteX1" fmla="*/ 31173 w 4561609"/>
                  <a:gd name="connsiteY1" fmla="*/ 561109 h 5621636"/>
                  <a:gd name="connsiteX2" fmla="*/ 51954 w 4561609"/>
                  <a:gd name="connsiteY2" fmla="*/ 550718 h 5621636"/>
                  <a:gd name="connsiteX3" fmla="*/ 103909 w 4561609"/>
                  <a:gd name="connsiteY3" fmla="*/ 498763 h 5621636"/>
                  <a:gd name="connsiteX4" fmla="*/ 124691 w 4561609"/>
                  <a:gd name="connsiteY4" fmla="*/ 477982 h 5621636"/>
                  <a:gd name="connsiteX5" fmla="*/ 176645 w 4561609"/>
                  <a:gd name="connsiteY5" fmla="*/ 446809 h 5621636"/>
                  <a:gd name="connsiteX6" fmla="*/ 207818 w 4561609"/>
                  <a:gd name="connsiteY6" fmla="*/ 405245 h 5621636"/>
                  <a:gd name="connsiteX7" fmla="*/ 249382 w 4561609"/>
                  <a:gd name="connsiteY7" fmla="*/ 394854 h 5621636"/>
                  <a:gd name="connsiteX8" fmla="*/ 353291 w 4561609"/>
                  <a:gd name="connsiteY8" fmla="*/ 374073 h 5621636"/>
                  <a:gd name="connsiteX9" fmla="*/ 446809 w 4561609"/>
                  <a:gd name="connsiteY9" fmla="*/ 363682 h 5621636"/>
                  <a:gd name="connsiteX10" fmla="*/ 561109 w 4561609"/>
                  <a:gd name="connsiteY10" fmla="*/ 342900 h 5621636"/>
                  <a:gd name="connsiteX11" fmla="*/ 675409 w 4561609"/>
                  <a:gd name="connsiteY11" fmla="*/ 332509 h 5621636"/>
                  <a:gd name="connsiteX12" fmla="*/ 758536 w 4561609"/>
                  <a:gd name="connsiteY12" fmla="*/ 342900 h 5621636"/>
                  <a:gd name="connsiteX13" fmla="*/ 800100 w 4561609"/>
                  <a:gd name="connsiteY13" fmla="*/ 353291 h 5621636"/>
                  <a:gd name="connsiteX14" fmla="*/ 976745 w 4561609"/>
                  <a:gd name="connsiteY14" fmla="*/ 363682 h 5621636"/>
                  <a:gd name="connsiteX15" fmla="*/ 1163782 w 4561609"/>
                  <a:gd name="connsiteY15" fmla="*/ 290945 h 5621636"/>
                  <a:gd name="connsiteX16" fmla="*/ 1184564 w 4561609"/>
                  <a:gd name="connsiteY16" fmla="*/ 270163 h 5621636"/>
                  <a:gd name="connsiteX17" fmla="*/ 1194954 w 4561609"/>
                  <a:gd name="connsiteY17" fmla="*/ 218209 h 5621636"/>
                  <a:gd name="connsiteX18" fmla="*/ 1215736 w 4561609"/>
                  <a:gd name="connsiteY18" fmla="*/ 197427 h 5621636"/>
                  <a:gd name="connsiteX19" fmla="*/ 1226127 w 4561609"/>
                  <a:gd name="connsiteY19" fmla="*/ 145473 h 5621636"/>
                  <a:gd name="connsiteX20" fmla="*/ 1267691 w 4561609"/>
                  <a:gd name="connsiteY20" fmla="*/ 93518 h 5621636"/>
                  <a:gd name="connsiteX21" fmla="*/ 1319645 w 4561609"/>
                  <a:gd name="connsiteY21" fmla="*/ 31173 h 5621636"/>
                  <a:gd name="connsiteX22" fmla="*/ 1444336 w 4561609"/>
                  <a:gd name="connsiteY22" fmla="*/ 0 h 5621636"/>
                  <a:gd name="connsiteX23" fmla="*/ 1579418 w 4561609"/>
                  <a:gd name="connsiteY23" fmla="*/ 10391 h 5621636"/>
                  <a:gd name="connsiteX24" fmla="*/ 1589809 w 4561609"/>
                  <a:gd name="connsiteY24" fmla="*/ 31173 h 5621636"/>
                  <a:gd name="connsiteX25" fmla="*/ 1704109 w 4561609"/>
                  <a:gd name="connsiteY25" fmla="*/ 72736 h 5621636"/>
                  <a:gd name="connsiteX26" fmla="*/ 1776845 w 4561609"/>
                  <a:gd name="connsiteY26" fmla="*/ 124691 h 5621636"/>
                  <a:gd name="connsiteX27" fmla="*/ 1828800 w 4561609"/>
                  <a:gd name="connsiteY27" fmla="*/ 176645 h 5621636"/>
                  <a:gd name="connsiteX28" fmla="*/ 1922318 w 4561609"/>
                  <a:gd name="connsiteY28" fmla="*/ 207818 h 5621636"/>
                  <a:gd name="connsiteX29" fmla="*/ 2036618 w 4561609"/>
                  <a:gd name="connsiteY29" fmla="*/ 249382 h 5621636"/>
                  <a:gd name="connsiteX30" fmla="*/ 2192482 w 4561609"/>
                  <a:gd name="connsiteY30" fmla="*/ 270163 h 5621636"/>
                  <a:gd name="connsiteX31" fmla="*/ 2441864 w 4561609"/>
                  <a:gd name="connsiteY31" fmla="*/ 259773 h 5621636"/>
                  <a:gd name="connsiteX32" fmla="*/ 2712027 w 4561609"/>
                  <a:gd name="connsiteY32" fmla="*/ 238991 h 5621636"/>
                  <a:gd name="connsiteX33" fmla="*/ 2784764 w 4561609"/>
                  <a:gd name="connsiteY33" fmla="*/ 259773 h 5621636"/>
                  <a:gd name="connsiteX34" fmla="*/ 2795154 w 4561609"/>
                  <a:gd name="connsiteY34" fmla="*/ 280554 h 5621636"/>
                  <a:gd name="connsiteX35" fmla="*/ 2815936 w 4561609"/>
                  <a:gd name="connsiteY35" fmla="*/ 301336 h 5621636"/>
                  <a:gd name="connsiteX36" fmla="*/ 2857500 w 4561609"/>
                  <a:gd name="connsiteY36" fmla="*/ 332509 h 5621636"/>
                  <a:gd name="connsiteX37" fmla="*/ 2878282 w 4561609"/>
                  <a:gd name="connsiteY37" fmla="*/ 342900 h 5621636"/>
                  <a:gd name="connsiteX38" fmla="*/ 2951018 w 4561609"/>
                  <a:gd name="connsiteY38" fmla="*/ 405245 h 5621636"/>
                  <a:gd name="connsiteX39" fmla="*/ 2971800 w 4561609"/>
                  <a:gd name="connsiteY39" fmla="*/ 426027 h 5621636"/>
                  <a:gd name="connsiteX40" fmla="*/ 3075709 w 4561609"/>
                  <a:gd name="connsiteY40" fmla="*/ 498763 h 5621636"/>
                  <a:gd name="connsiteX41" fmla="*/ 3106882 w 4561609"/>
                  <a:gd name="connsiteY41" fmla="*/ 509154 h 5621636"/>
                  <a:gd name="connsiteX42" fmla="*/ 3200400 w 4561609"/>
                  <a:gd name="connsiteY42" fmla="*/ 561109 h 5621636"/>
                  <a:gd name="connsiteX43" fmla="*/ 3231573 w 4561609"/>
                  <a:gd name="connsiteY43" fmla="*/ 581891 h 5621636"/>
                  <a:gd name="connsiteX44" fmla="*/ 3325091 w 4561609"/>
                  <a:gd name="connsiteY44" fmla="*/ 613063 h 5621636"/>
                  <a:gd name="connsiteX45" fmla="*/ 3356264 w 4561609"/>
                  <a:gd name="connsiteY45" fmla="*/ 633845 h 5621636"/>
                  <a:gd name="connsiteX46" fmla="*/ 3449782 w 4561609"/>
                  <a:gd name="connsiteY46" fmla="*/ 675409 h 5621636"/>
                  <a:gd name="connsiteX47" fmla="*/ 3501736 w 4561609"/>
                  <a:gd name="connsiteY47" fmla="*/ 727363 h 5621636"/>
                  <a:gd name="connsiteX48" fmla="*/ 3543300 w 4561609"/>
                  <a:gd name="connsiteY48" fmla="*/ 800100 h 5621636"/>
                  <a:gd name="connsiteX49" fmla="*/ 3564082 w 4561609"/>
                  <a:gd name="connsiteY49" fmla="*/ 820882 h 5621636"/>
                  <a:gd name="connsiteX50" fmla="*/ 3595254 w 4561609"/>
                  <a:gd name="connsiteY50" fmla="*/ 872836 h 5621636"/>
                  <a:gd name="connsiteX51" fmla="*/ 3605645 w 4561609"/>
                  <a:gd name="connsiteY51" fmla="*/ 893618 h 5621636"/>
                  <a:gd name="connsiteX52" fmla="*/ 3657600 w 4561609"/>
                  <a:gd name="connsiteY52" fmla="*/ 966354 h 5621636"/>
                  <a:gd name="connsiteX53" fmla="*/ 3667991 w 4561609"/>
                  <a:gd name="connsiteY53" fmla="*/ 987136 h 5621636"/>
                  <a:gd name="connsiteX54" fmla="*/ 3719945 w 4561609"/>
                  <a:gd name="connsiteY54" fmla="*/ 1070263 h 5621636"/>
                  <a:gd name="connsiteX55" fmla="*/ 3740727 w 4561609"/>
                  <a:gd name="connsiteY55" fmla="*/ 1091045 h 5621636"/>
                  <a:gd name="connsiteX56" fmla="*/ 3792682 w 4561609"/>
                  <a:gd name="connsiteY56" fmla="*/ 1163782 h 5621636"/>
                  <a:gd name="connsiteX57" fmla="*/ 3803073 w 4561609"/>
                  <a:gd name="connsiteY57" fmla="*/ 1184563 h 5621636"/>
                  <a:gd name="connsiteX58" fmla="*/ 3855027 w 4561609"/>
                  <a:gd name="connsiteY58" fmla="*/ 1267691 h 5621636"/>
                  <a:gd name="connsiteX59" fmla="*/ 3938154 w 4561609"/>
                  <a:gd name="connsiteY59" fmla="*/ 1423554 h 5621636"/>
                  <a:gd name="connsiteX60" fmla="*/ 3979718 w 4561609"/>
                  <a:gd name="connsiteY60" fmla="*/ 1527463 h 5621636"/>
                  <a:gd name="connsiteX61" fmla="*/ 4000500 w 4561609"/>
                  <a:gd name="connsiteY61" fmla="*/ 1548245 h 5621636"/>
                  <a:gd name="connsiteX62" fmla="*/ 4052454 w 4561609"/>
                  <a:gd name="connsiteY62" fmla="*/ 1662545 h 5621636"/>
                  <a:gd name="connsiteX63" fmla="*/ 4094018 w 4561609"/>
                  <a:gd name="connsiteY63" fmla="*/ 1756063 h 5621636"/>
                  <a:gd name="connsiteX64" fmla="*/ 4104409 w 4561609"/>
                  <a:gd name="connsiteY64" fmla="*/ 1787236 h 5621636"/>
                  <a:gd name="connsiteX65" fmla="*/ 4166754 w 4561609"/>
                  <a:gd name="connsiteY65" fmla="*/ 1901536 h 5621636"/>
                  <a:gd name="connsiteX66" fmla="*/ 4177145 w 4561609"/>
                  <a:gd name="connsiteY66" fmla="*/ 1932709 h 5621636"/>
                  <a:gd name="connsiteX67" fmla="*/ 4208318 w 4561609"/>
                  <a:gd name="connsiteY67" fmla="*/ 1984663 h 5621636"/>
                  <a:gd name="connsiteX68" fmla="*/ 4229100 w 4561609"/>
                  <a:gd name="connsiteY68" fmla="*/ 2067791 h 5621636"/>
                  <a:gd name="connsiteX69" fmla="*/ 4239491 w 4561609"/>
                  <a:gd name="connsiteY69" fmla="*/ 2088573 h 5621636"/>
                  <a:gd name="connsiteX70" fmla="*/ 4260273 w 4561609"/>
                  <a:gd name="connsiteY70" fmla="*/ 2171700 h 5621636"/>
                  <a:gd name="connsiteX71" fmla="*/ 4291445 w 4561609"/>
                  <a:gd name="connsiteY71" fmla="*/ 2389909 h 5621636"/>
                  <a:gd name="connsiteX72" fmla="*/ 4301836 w 4561609"/>
                  <a:gd name="connsiteY72" fmla="*/ 2473036 h 5621636"/>
                  <a:gd name="connsiteX73" fmla="*/ 4312227 w 4561609"/>
                  <a:gd name="connsiteY73" fmla="*/ 2493818 h 5621636"/>
                  <a:gd name="connsiteX74" fmla="*/ 4333009 w 4561609"/>
                  <a:gd name="connsiteY74" fmla="*/ 2618509 h 5621636"/>
                  <a:gd name="connsiteX75" fmla="*/ 4364182 w 4561609"/>
                  <a:gd name="connsiteY75" fmla="*/ 2701636 h 5621636"/>
                  <a:gd name="connsiteX76" fmla="*/ 4478482 w 4561609"/>
                  <a:gd name="connsiteY76" fmla="*/ 2951018 h 5621636"/>
                  <a:gd name="connsiteX77" fmla="*/ 4530436 w 4561609"/>
                  <a:gd name="connsiteY77" fmla="*/ 3138054 h 5621636"/>
                  <a:gd name="connsiteX78" fmla="*/ 4540827 w 4561609"/>
                  <a:gd name="connsiteY78" fmla="*/ 3241963 h 5621636"/>
                  <a:gd name="connsiteX79" fmla="*/ 4551218 w 4561609"/>
                  <a:gd name="connsiteY79" fmla="*/ 3262745 h 5621636"/>
                  <a:gd name="connsiteX80" fmla="*/ 4561609 w 4561609"/>
                  <a:gd name="connsiteY80" fmla="*/ 3429000 h 5621636"/>
                  <a:gd name="connsiteX81" fmla="*/ 4551218 w 4561609"/>
                  <a:gd name="connsiteY81" fmla="*/ 3626427 h 5621636"/>
                  <a:gd name="connsiteX82" fmla="*/ 4509654 w 4561609"/>
                  <a:gd name="connsiteY82" fmla="*/ 3751118 h 5621636"/>
                  <a:gd name="connsiteX83" fmla="*/ 4478482 w 4561609"/>
                  <a:gd name="connsiteY83" fmla="*/ 3865418 h 5621636"/>
                  <a:gd name="connsiteX84" fmla="*/ 4457700 w 4561609"/>
                  <a:gd name="connsiteY84" fmla="*/ 3906982 h 5621636"/>
                  <a:gd name="connsiteX85" fmla="*/ 4426527 w 4561609"/>
                  <a:gd name="connsiteY85" fmla="*/ 4000500 h 5621636"/>
                  <a:gd name="connsiteX86" fmla="*/ 4405745 w 4561609"/>
                  <a:gd name="connsiteY86" fmla="*/ 4031673 h 5621636"/>
                  <a:gd name="connsiteX87" fmla="*/ 4343400 w 4561609"/>
                  <a:gd name="connsiteY87" fmla="*/ 4156363 h 5621636"/>
                  <a:gd name="connsiteX88" fmla="*/ 4270664 w 4561609"/>
                  <a:gd name="connsiteY88" fmla="*/ 4239491 h 5621636"/>
                  <a:gd name="connsiteX89" fmla="*/ 4249882 w 4561609"/>
                  <a:gd name="connsiteY89" fmla="*/ 4249882 h 5621636"/>
                  <a:gd name="connsiteX90" fmla="*/ 4208318 w 4561609"/>
                  <a:gd name="connsiteY90" fmla="*/ 4281054 h 5621636"/>
                  <a:gd name="connsiteX91" fmla="*/ 4094018 w 4561609"/>
                  <a:gd name="connsiteY91" fmla="*/ 4353791 h 5621636"/>
                  <a:gd name="connsiteX92" fmla="*/ 4010891 w 4561609"/>
                  <a:gd name="connsiteY92" fmla="*/ 4426527 h 5621636"/>
                  <a:gd name="connsiteX93" fmla="*/ 3896591 w 4561609"/>
                  <a:gd name="connsiteY93" fmla="*/ 4540827 h 5621636"/>
                  <a:gd name="connsiteX94" fmla="*/ 3844636 w 4561609"/>
                  <a:gd name="connsiteY94" fmla="*/ 4592782 h 5621636"/>
                  <a:gd name="connsiteX95" fmla="*/ 3751118 w 4561609"/>
                  <a:gd name="connsiteY95" fmla="*/ 4675909 h 5621636"/>
                  <a:gd name="connsiteX96" fmla="*/ 3564082 w 4561609"/>
                  <a:gd name="connsiteY96" fmla="*/ 4852554 h 5621636"/>
                  <a:gd name="connsiteX97" fmla="*/ 3335482 w 4561609"/>
                  <a:gd name="connsiteY97" fmla="*/ 5122718 h 5621636"/>
                  <a:gd name="connsiteX98" fmla="*/ 3065318 w 4561609"/>
                  <a:gd name="connsiteY98" fmla="*/ 5444836 h 5621636"/>
                  <a:gd name="connsiteX99" fmla="*/ 3002973 w 4561609"/>
                  <a:gd name="connsiteY99" fmla="*/ 5527963 h 5621636"/>
                  <a:gd name="connsiteX100" fmla="*/ 2722418 w 4561609"/>
                  <a:gd name="connsiteY100" fmla="*/ 5496791 h 5621636"/>
                  <a:gd name="connsiteX101" fmla="*/ 2369127 w 4561609"/>
                  <a:gd name="connsiteY101" fmla="*/ 5465618 h 5621636"/>
                  <a:gd name="connsiteX102" fmla="*/ 2130136 w 4561609"/>
                  <a:gd name="connsiteY102" fmla="*/ 5486400 h 5621636"/>
                  <a:gd name="connsiteX103" fmla="*/ 1984664 w 4561609"/>
                  <a:gd name="connsiteY103" fmla="*/ 5517573 h 5621636"/>
                  <a:gd name="connsiteX104" fmla="*/ 1911927 w 4561609"/>
                  <a:gd name="connsiteY104" fmla="*/ 5527963 h 5621636"/>
                  <a:gd name="connsiteX105" fmla="*/ 1870364 w 4561609"/>
                  <a:gd name="connsiteY105" fmla="*/ 5538354 h 5621636"/>
                  <a:gd name="connsiteX106" fmla="*/ 1704109 w 4561609"/>
                  <a:gd name="connsiteY106" fmla="*/ 5548745 h 5621636"/>
                  <a:gd name="connsiteX107" fmla="*/ 1600200 w 4561609"/>
                  <a:gd name="connsiteY107" fmla="*/ 5579918 h 5621636"/>
                  <a:gd name="connsiteX108" fmla="*/ 1413164 w 4561609"/>
                  <a:gd name="connsiteY108" fmla="*/ 5600700 h 5621636"/>
                  <a:gd name="connsiteX109" fmla="*/ 1392382 w 4561609"/>
                  <a:gd name="connsiteY109" fmla="*/ 5611091 h 5621636"/>
                  <a:gd name="connsiteX110" fmla="*/ 1184564 w 4561609"/>
                  <a:gd name="connsiteY110" fmla="*/ 5611091 h 5621636"/>
                  <a:gd name="connsiteX111" fmla="*/ 1080654 w 4561609"/>
                  <a:gd name="connsiteY111" fmla="*/ 5590309 h 5621636"/>
                  <a:gd name="connsiteX112" fmla="*/ 1059873 w 4561609"/>
                  <a:gd name="connsiteY112" fmla="*/ 5579918 h 5621636"/>
                  <a:gd name="connsiteX113" fmla="*/ 1007918 w 4561609"/>
                  <a:gd name="connsiteY113" fmla="*/ 5559136 h 5621636"/>
                  <a:gd name="connsiteX114" fmla="*/ 955964 w 4561609"/>
                  <a:gd name="connsiteY114" fmla="*/ 5507182 h 5621636"/>
                  <a:gd name="connsiteX115" fmla="*/ 935182 w 4561609"/>
                  <a:gd name="connsiteY115" fmla="*/ 5496791 h 5621636"/>
                  <a:gd name="connsiteX116" fmla="*/ 862445 w 4561609"/>
                  <a:gd name="connsiteY116" fmla="*/ 5444836 h 5621636"/>
                  <a:gd name="connsiteX117" fmla="*/ 831273 w 4561609"/>
                  <a:gd name="connsiteY117" fmla="*/ 5424054 h 5621636"/>
                  <a:gd name="connsiteX118" fmla="*/ 789709 w 4561609"/>
                  <a:gd name="connsiteY118" fmla="*/ 5392882 h 5621636"/>
                  <a:gd name="connsiteX119" fmla="*/ 644236 w 4561609"/>
                  <a:gd name="connsiteY119" fmla="*/ 5351318 h 5621636"/>
                  <a:gd name="connsiteX120" fmla="*/ 602673 w 4561609"/>
                  <a:gd name="connsiteY120" fmla="*/ 5330536 h 5621636"/>
                  <a:gd name="connsiteX121" fmla="*/ 550718 w 4561609"/>
                  <a:gd name="connsiteY121" fmla="*/ 5320145 h 5621636"/>
                  <a:gd name="connsiteX122" fmla="*/ 529936 w 4561609"/>
                  <a:gd name="connsiteY122" fmla="*/ 5309754 h 5621636"/>
                  <a:gd name="connsiteX123" fmla="*/ 457200 w 4561609"/>
                  <a:gd name="connsiteY123" fmla="*/ 5288973 h 5621636"/>
                  <a:gd name="connsiteX124" fmla="*/ 415636 w 4561609"/>
                  <a:gd name="connsiteY124" fmla="*/ 5268191 h 5621636"/>
                  <a:gd name="connsiteX125" fmla="*/ 290945 w 4561609"/>
                  <a:gd name="connsiteY125" fmla="*/ 5216236 h 5621636"/>
                  <a:gd name="connsiteX126" fmla="*/ 280554 w 4561609"/>
                  <a:gd name="connsiteY126" fmla="*/ 5195454 h 5621636"/>
                  <a:gd name="connsiteX127" fmla="*/ 218209 w 4561609"/>
                  <a:gd name="connsiteY127" fmla="*/ 5164282 h 5621636"/>
                  <a:gd name="connsiteX128" fmla="*/ 187036 w 4561609"/>
                  <a:gd name="connsiteY128" fmla="*/ 5143500 h 5621636"/>
                  <a:gd name="connsiteX129" fmla="*/ 155864 w 4561609"/>
                  <a:gd name="connsiteY129" fmla="*/ 5101936 h 5621636"/>
                  <a:gd name="connsiteX130" fmla="*/ 114300 w 4561609"/>
                  <a:gd name="connsiteY130" fmla="*/ 5060373 h 5621636"/>
                  <a:gd name="connsiteX131" fmla="*/ 103909 w 4561609"/>
                  <a:gd name="connsiteY131" fmla="*/ 5029200 h 5621636"/>
                  <a:gd name="connsiteX132" fmla="*/ 93518 w 4561609"/>
                  <a:gd name="connsiteY132" fmla="*/ 5008418 h 5621636"/>
                  <a:gd name="connsiteX133" fmla="*/ 72736 w 4561609"/>
                  <a:gd name="connsiteY133" fmla="*/ 4946073 h 5621636"/>
                  <a:gd name="connsiteX134" fmla="*/ 51954 w 4561609"/>
                  <a:gd name="connsiteY134" fmla="*/ 4904509 h 5621636"/>
                  <a:gd name="connsiteX135" fmla="*/ 41564 w 4561609"/>
                  <a:gd name="connsiteY135" fmla="*/ 4862945 h 5621636"/>
                  <a:gd name="connsiteX136" fmla="*/ 20782 w 4561609"/>
                  <a:gd name="connsiteY136" fmla="*/ 4686300 h 5621636"/>
                  <a:gd name="connsiteX137" fmla="*/ 10391 w 4561609"/>
                  <a:gd name="connsiteY137" fmla="*/ 4623954 h 562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4561609" h="5621636">
                    <a:moveTo>
                      <a:pt x="0" y="592282"/>
                    </a:moveTo>
                    <a:cubicBezTo>
                      <a:pt x="10391" y="581891"/>
                      <a:pt x="19698" y="570289"/>
                      <a:pt x="31173" y="561109"/>
                    </a:cubicBezTo>
                    <a:cubicBezTo>
                      <a:pt x="37221" y="556271"/>
                      <a:pt x="46074" y="555758"/>
                      <a:pt x="51954" y="550718"/>
                    </a:cubicBezTo>
                    <a:cubicBezTo>
                      <a:pt x="70549" y="534779"/>
                      <a:pt x="86591" y="516081"/>
                      <a:pt x="103909" y="498763"/>
                    </a:cubicBezTo>
                    <a:cubicBezTo>
                      <a:pt x="110836" y="491836"/>
                      <a:pt x="116540" y="483416"/>
                      <a:pt x="124691" y="477982"/>
                    </a:cubicBezTo>
                    <a:cubicBezTo>
                      <a:pt x="162308" y="452904"/>
                      <a:pt x="144694" y="462785"/>
                      <a:pt x="176645" y="446809"/>
                    </a:cubicBezTo>
                    <a:cubicBezTo>
                      <a:pt x="187036" y="432954"/>
                      <a:pt x="193725" y="415311"/>
                      <a:pt x="207818" y="405245"/>
                    </a:cubicBezTo>
                    <a:cubicBezTo>
                      <a:pt x="219439" y="396944"/>
                      <a:pt x="235650" y="398777"/>
                      <a:pt x="249382" y="394854"/>
                    </a:cubicBezTo>
                    <a:cubicBezTo>
                      <a:pt x="315760" y="375889"/>
                      <a:pt x="242942" y="387866"/>
                      <a:pt x="353291" y="374073"/>
                    </a:cubicBezTo>
                    <a:cubicBezTo>
                      <a:pt x="384413" y="370183"/>
                      <a:pt x="415760" y="368118"/>
                      <a:pt x="446809" y="363682"/>
                    </a:cubicBezTo>
                    <a:cubicBezTo>
                      <a:pt x="553991" y="348370"/>
                      <a:pt x="440107" y="357136"/>
                      <a:pt x="561109" y="342900"/>
                    </a:cubicBezTo>
                    <a:cubicBezTo>
                      <a:pt x="599104" y="338430"/>
                      <a:pt x="637309" y="335973"/>
                      <a:pt x="675409" y="332509"/>
                    </a:cubicBezTo>
                    <a:cubicBezTo>
                      <a:pt x="703118" y="335973"/>
                      <a:pt x="730991" y="338309"/>
                      <a:pt x="758536" y="342900"/>
                    </a:cubicBezTo>
                    <a:cubicBezTo>
                      <a:pt x="772623" y="345248"/>
                      <a:pt x="785883" y="351937"/>
                      <a:pt x="800100" y="353291"/>
                    </a:cubicBezTo>
                    <a:cubicBezTo>
                      <a:pt x="858818" y="358883"/>
                      <a:pt x="917863" y="360218"/>
                      <a:pt x="976745" y="363682"/>
                    </a:cubicBezTo>
                    <a:cubicBezTo>
                      <a:pt x="1102573" y="327731"/>
                      <a:pt x="1094337" y="348816"/>
                      <a:pt x="1163782" y="290945"/>
                    </a:cubicBezTo>
                    <a:cubicBezTo>
                      <a:pt x="1171308" y="284673"/>
                      <a:pt x="1177637" y="277090"/>
                      <a:pt x="1184564" y="270163"/>
                    </a:cubicBezTo>
                    <a:cubicBezTo>
                      <a:pt x="1188027" y="252845"/>
                      <a:pt x="1187997" y="234442"/>
                      <a:pt x="1194954" y="218209"/>
                    </a:cubicBezTo>
                    <a:cubicBezTo>
                      <a:pt x="1198813" y="209204"/>
                      <a:pt x="1211877" y="206432"/>
                      <a:pt x="1215736" y="197427"/>
                    </a:cubicBezTo>
                    <a:cubicBezTo>
                      <a:pt x="1222693" y="181194"/>
                      <a:pt x="1221275" y="162454"/>
                      <a:pt x="1226127" y="145473"/>
                    </a:cubicBezTo>
                    <a:cubicBezTo>
                      <a:pt x="1233393" y="120041"/>
                      <a:pt x="1249439" y="114051"/>
                      <a:pt x="1267691" y="93518"/>
                    </a:cubicBezTo>
                    <a:cubicBezTo>
                      <a:pt x="1285663" y="73299"/>
                      <a:pt x="1297767" y="47084"/>
                      <a:pt x="1319645" y="31173"/>
                    </a:cubicBezTo>
                    <a:cubicBezTo>
                      <a:pt x="1344122" y="13371"/>
                      <a:pt x="1416026" y="4718"/>
                      <a:pt x="1444336" y="0"/>
                    </a:cubicBezTo>
                    <a:cubicBezTo>
                      <a:pt x="1489363" y="3464"/>
                      <a:pt x="1535260" y="929"/>
                      <a:pt x="1579418" y="10391"/>
                    </a:cubicBezTo>
                    <a:cubicBezTo>
                      <a:pt x="1586991" y="12014"/>
                      <a:pt x="1582882" y="27709"/>
                      <a:pt x="1589809" y="31173"/>
                    </a:cubicBezTo>
                    <a:cubicBezTo>
                      <a:pt x="1626070" y="49303"/>
                      <a:pt x="1666009" y="58882"/>
                      <a:pt x="1704109" y="72736"/>
                    </a:cubicBezTo>
                    <a:cubicBezTo>
                      <a:pt x="1768446" y="137073"/>
                      <a:pt x="1656140" y="28128"/>
                      <a:pt x="1776845" y="124691"/>
                    </a:cubicBezTo>
                    <a:cubicBezTo>
                      <a:pt x="1795970" y="139991"/>
                      <a:pt x="1807535" y="164494"/>
                      <a:pt x="1828800" y="176645"/>
                    </a:cubicBezTo>
                    <a:cubicBezTo>
                      <a:pt x="1857330" y="192948"/>
                      <a:pt x="1891649" y="196022"/>
                      <a:pt x="1922318" y="207818"/>
                    </a:cubicBezTo>
                    <a:cubicBezTo>
                      <a:pt x="2007294" y="240501"/>
                      <a:pt x="1915033" y="223328"/>
                      <a:pt x="2036618" y="249382"/>
                    </a:cubicBezTo>
                    <a:cubicBezTo>
                      <a:pt x="2056706" y="253687"/>
                      <a:pt x="2176599" y="268178"/>
                      <a:pt x="2192482" y="270163"/>
                    </a:cubicBezTo>
                    <a:lnTo>
                      <a:pt x="2441864" y="259773"/>
                    </a:lnTo>
                    <a:cubicBezTo>
                      <a:pt x="2514395" y="255956"/>
                      <a:pt x="2637160" y="245230"/>
                      <a:pt x="2712027" y="238991"/>
                    </a:cubicBezTo>
                    <a:cubicBezTo>
                      <a:pt x="2715626" y="239891"/>
                      <a:pt x="2777310" y="254183"/>
                      <a:pt x="2784764" y="259773"/>
                    </a:cubicBezTo>
                    <a:cubicBezTo>
                      <a:pt x="2790960" y="264420"/>
                      <a:pt x="2790507" y="274358"/>
                      <a:pt x="2795154" y="280554"/>
                    </a:cubicBezTo>
                    <a:cubicBezTo>
                      <a:pt x="2801032" y="288391"/>
                      <a:pt x="2808410" y="295064"/>
                      <a:pt x="2815936" y="301336"/>
                    </a:cubicBezTo>
                    <a:cubicBezTo>
                      <a:pt x="2829240" y="312423"/>
                      <a:pt x="2843090" y="322903"/>
                      <a:pt x="2857500" y="332509"/>
                    </a:cubicBezTo>
                    <a:cubicBezTo>
                      <a:pt x="2863944" y="336805"/>
                      <a:pt x="2872168" y="338145"/>
                      <a:pt x="2878282" y="342900"/>
                    </a:cubicBezTo>
                    <a:cubicBezTo>
                      <a:pt x="2903488" y="362505"/>
                      <a:pt x="2927151" y="384030"/>
                      <a:pt x="2951018" y="405245"/>
                    </a:cubicBezTo>
                    <a:cubicBezTo>
                      <a:pt x="2958340" y="411754"/>
                      <a:pt x="2963963" y="420149"/>
                      <a:pt x="2971800" y="426027"/>
                    </a:cubicBezTo>
                    <a:cubicBezTo>
                      <a:pt x="3005623" y="451394"/>
                      <a:pt x="3039702" y="476605"/>
                      <a:pt x="3075709" y="498763"/>
                    </a:cubicBezTo>
                    <a:cubicBezTo>
                      <a:pt x="3085037" y="504503"/>
                      <a:pt x="3097085" y="504256"/>
                      <a:pt x="3106882" y="509154"/>
                    </a:cubicBezTo>
                    <a:cubicBezTo>
                      <a:pt x="3138778" y="525102"/>
                      <a:pt x="3169597" y="543141"/>
                      <a:pt x="3200400" y="561109"/>
                    </a:cubicBezTo>
                    <a:cubicBezTo>
                      <a:pt x="3211187" y="567402"/>
                      <a:pt x="3220045" y="577088"/>
                      <a:pt x="3231573" y="581891"/>
                    </a:cubicBezTo>
                    <a:cubicBezTo>
                      <a:pt x="3261904" y="594529"/>
                      <a:pt x="3293918" y="602672"/>
                      <a:pt x="3325091" y="613063"/>
                    </a:cubicBezTo>
                    <a:cubicBezTo>
                      <a:pt x="3335482" y="619990"/>
                      <a:pt x="3345094" y="628260"/>
                      <a:pt x="3356264" y="633845"/>
                    </a:cubicBezTo>
                    <a:cubicBezTo>
                      <a:pt x="3376342" y="643884"/>
                      <a:pt x="3429951" y="659985"/>
                      <a:pt x="3449782" y="675409"/>
                    </a:cubicBezTo>
                    <a:cubicBezTo>
                      <a:pt x="3469114" y="690445"/>
                      <a:pt x="3490783" y="705457"/>
                      <a:pt x="3501736" y="727363"/>
                    </a:cubicBezTo>
                    <a:cubicBezTo>
                      <a:pt x="3515167" y="754225"/>
                      <a:pt x="3523768" y="772755"/>
                      <a:pt x="3543300" y="800100"/>
                    </a:cubicBezTo>
                    <a:cubicBezTo>
                      <a:pt x="3548994" y="808072"/>
                      <a:pt x="3558388" y="812910"/>
                      <a:pt x="3564082" y="820882"/>
                    </a:cubicBezTo>
                    <a:cubicBezTo>
                      <a:pt x="3575821" y="837316"/>
                      <a:pt x="3585234" y="855301"/>
                      <a:pt x="3595254" y="872836"/>
                    </a:cubicBezTo>
                    <a:cubicBezTo>
                      <a:pt x="3599097" y="879561"/>
                      <a:pt x="3601349" y="887174"/>
                      <a:pt x="3605645" y="893618"/>
                    </a:cubicBezTo>
                    <a:cubicBezTo>
                      <a:pt x="3622173" y="918409"/>
                      <a:pt x="3641072" y="941563"/>
                      <a:pt x="3657600" y="966354"/>
                    </a:cubicBezTo>
                    <a:cubicBezTo>
                      <a:pt x="3661896" y="972798"/>
                      <a:pt x="3664006" y="980495"/>
                      <a:pt x="3667991" y="987136"/>
                    </a:cubicBezTo>
                    <a:cubicBezTo>
                      <a:pt x="3684802" y="1015155"/>
                      <a:pt x="3701207" y="1043494"/>
                      <a:pt x="3719945" y="1070263"/>
                    </a:cubicBezTo>
                    <a:cubicBezTo>
                      <a:pt x="3725563" y="1078289"/>
                      <a:pt x="3734712" y="1083312"/>
                      <a:pt x="3740727" y="1091045"/>
                    </a:cubicBezTo>
                    <a:cubicBezTo>
                      <a:pt x="3759020" y="1114564"/>
                      <a:pt x="3776154" y="1138991"/>
                      <a:pt x="3792682" y="1163782"/>
                    </a:cubicBezTo>
                    <a:cubicBezTo>
                      <a:pt x="3796978" y="1170226"/>
                      <a:pt x="3799088" y="1177922"/>
                      <a:pt x="3803073" y="1184563"/>
                    </a:cubicBezTo>
                    <a:cubicBezTo>
                      <a:pt x="3819885" y="1212582"/>
                      <a:pt x="3839865" y="1238746"/>
                      <a:pt x="3855027" y="1267691"/>
                    </a:cubicBezTo>
                    <a:cubicBezTo>
                      <a:pt x="3940304" y="1430494"/>
                      <a:pt x="3878587" y="1363987"/>
                      <a:pt x="3938154" y="1423554"/>
                    </a:cubicBezTo>
                    <a:cubicBezTo>
                      <a:pt x="3952009" y="1458190"/>
                      <a:pt x="3963035" y="1494097"/>
                      <a:pt x="3979718" y="1527463"/>
                    </a:cubicBezTo>
                    <a:cubicBezTo>
                      <a:pt x="3984099" y="1536225"/>
                      <a:pt x="3996446" y="1539326"/>
                      <a:pt x="4000500" y="1548245"/>
                    </a:cubicBezTo>
                    <a:cubicBezTo>
                      <a:pt x="4057619" y="1673906"/>
                      <a:pt x="4001627" y="1611715"/>
                      <a:pt x="4052454" y="1662545"/>
                    </a:cubicBezTo>
                    <a:cubicBezTo>
                      <a:pt x="4066309" y="1693718"/>
                      <a:pt x="4080898" y="1724574"/>
                      <a:pt x="4094018" y="1756063"/>
                    </a:cubicBezTo>
                    <a:cubicBezTo>
                      <a:pt x="4098231" y="1766174"/>
                      <a:pt x="4099511" y="1777439"/>
                      <a:pt x="4104409" y="1787236"/>
                    </a:cubicBezTo>
                    <a:cubicBezTo>
                      <a:pt x="4123818" y="1826053"/>
                      <a:pt x="4147345" y="1862719"/>
                      <a:pt x="4166754" y="1901536"/>
                    </a:cubicBezTo>
                    <a:cubicBezTo>
                      <a:pt x="4171652" y="1911333"/>
                      <a:pt x="4172247" y="1922912"/>
                      <a:pt x="4177145" y="1932709"/>
                    </a:cubicBezTo>
                    <a:cubicBezTo>
                      <a:pt x="4186177" y="1950773"/>
                      <a:pt x="4197927" y="1967345"/>
                      <a:pt x="4208318" y="1984663"/>
                    </a:cubicBezTo>
                    <a:cubicBezTo>
                      <a:pt x="4215245" y="2012372"/>
                      <a:pt x="4220893" y="2040433"/>
                      <a:pt x="4229100" y="2067791"/>
                    </a:cubicBezTo>
                    <a:cubicBezTo>
                      <a:pt x="4231326" y="2075209"/>
                      <a:pt x="4237613" y="2081059"/>
                      <a:pt x="4239491" y="2088573"/>
                    </a:cubicBezTo>
                    <a:cubicBezTo>
                      <a:pt x="4262820" y="2181886"/>
                      <a:pt x="4236172" y="2123498"/>
                      <a:pt x="4260273" y="2171700"/>
                    </a:cubicBezTo>
                    <a:cubicBezTo>
                      <a:pt x="4282264" y="2369622"/>
                      <a:pt x="4261217" y="2299226"/>
                      <a:pt x="4291445" y="2389909"/>
                    </a:cubicBezTo>
                    <a:cubicBezTo>
                      <a:pt x="4294909" y="2417618"/>
                      <a:pt x="4296359" y="2445654"/>
                      <a:pt x="4301836" y="2473036"/>
                    </a:cubicBezTo>
                    <a:cubicBezTo>
                      <a:pt x="4303355" y="2480631"/>
                      <a:pt x="4310604" y="2486245"/>
                      <a:pt x="4312227" y="2493818"/>
                    </a:cubicBezTo>
                    <a:cubicBezTo>
                      <a:pt x="4321056" y="2535020"/>
                      <a:pt x="4314165" y="2580821"/>
                      <a:pt x="4333009" y="2618509"/>
                    </a:cubicBezTo>
                    <a:cubicBezTo>
                      <a:pt x="4369622" y="2691735"/>
                      <a:pt x="4294493" y="2539028"/>
                      <a:pt x="4364182" y="2701636"/>
                    </a:cubicBezTo>
                    <a:cubicBezTo>
                      <a:pt x="4398782" y="2782371"/>
                      <a:pt x="4459743" y="2866695"/>
                      <a:pt x="4478482" y="2951018"/>
                    </a:cubicBezTo>
                    <a:cubicBezTo>
                      <a:pt x="4506392" y="3076612"/>
                      <a:pt x="4489166" y="3014242"/>
                      <a:pt x="4530436" y="3138054"/>
                    </a:cubicBezTo>
                    <a:cubicBezTo>
                      <a:pt x="4533900" y="3172690"/>
                      <a:pt x="4535104" y="3207628"/>
                      <a:pt x="4540827" y="3241963"/>
                    </a:cubicBezTo>
                    <a:cubicBezTo>
                      <a:pt x="4542100" y="3249603"/>
                      <a:pt x="4550363" y="3255047"/>
                      <a:pt x="4551218" y="3262745"/>
                    </a:cubicBezTo>
                    <a:cubicBezTo>
                      <a:pt x="4557350" y="3317932"/>
                      <a:pt x="4558145" y="3373582"/>
                      <a:pt x="4561609" y="3429000"/>
                    </a:cubicBezTo>
                    <a:cubicBezTo>
                      <a:pt x="4558145" y="3494809"/>
                      <a:pt x="4556691" y="3560755"/>
                      <a:pt x="4551218" y="3626427"/>
                    </a:cubicBezTo>
                    <a:cubicBezTo>
                      <a:pt x="4545868" y="3690626"/>
                      <a:pt x="4532529" y="3682494"/>
                      <a:pt x="4509654" y="3751118"/>
                    </a:cubicBezTo>
                    <a:cubicBezTo>
                      <a:pt x="4497166" y="3788583"/>
                      <a:pt x="4490970" y="3827953"/>
                      <a:pt x="4478482" y="3865418"/>
                    </a:cubicBezTo>
                    <a:cubicBezTo>
                      <a:pt x="4473584" y="3880113"/>
                      <a:pt x="4463261" y="3892525"/>
                      <a:pt x="4457700" y="3906982"/>
                    </a:cubicBezTo>
                    <a:cubicBezTo>
                      <a:pt x="4445904" y="3937651"/>
                      <a:pt x="4439165" y="3970169"/>
                      <a:pt x="4426527" y="4000500"/>
                    </a:cubicBezTo>
                    <a:cubicBezTo>
                      <a:pt x="4421724" y="4012028"/>
                      <a:pt x="4411330" y="4020503"/>
                      <a:pt x="4405745" y="4031673"/>
                    </a:cubicBezTo>
                    <a:cubicBezTo>
                      <a:pt x="4357749" y="4127666"/>
                      <a:pt x="4383603" y="4100080"/>
                      <a:pt x="4343400" y="4156363"/>
                    </a:cubicBezTo>
                    <a:cubicBezTo>
                      <a:pt x="4319511" y="4189808"/>
                      <a:pt x="4302932" y="4212600"/>
                      <a:pt x="4270664" y="4239491"/>
                    </a:cubicBezTo>
                    <a:cubicBezTo>
                      <a:pt x="4264714" y="4244449"/>
                      <a:pt x="4256326" y="4245586"/>
                      <a:pt x="4249882" y="4249882"/>
                    </a:cubicBezTo>
                    <a:cubicBezTo>
                      <a:pt x="4235472" y="4259488"/>
                      <a:pt x="4222728" y="4271448"/>
                      <a:pt x="4208318" y="4281054"/>
                    </a:cubicBezTo>
                    <a:cubicBezTo>
                      <a:pt x="4147546" y="4321568"/>
                      <a:pt x="4225329" y="4222484"/>
                      <a:pt x="4094018" y="4353791"/>
                    </a:cubicBezTo>
                    <a:cubicBezTo>
                      <a:pt x="3926868" y="4520937"/>
                      <a:pt x="4168308" y="4283421"/>
                      <a:pt x="4010891" y="4426527"/>
                    </a:cubicBezTo>
                    <a:cubicBezTo>
                      <a:pt x="4010851" y="4426564"/>
                      <a:pt x="3912942" y="4524476"/>
                      <a:pt x="3896591" y="4540827"/>
                    </a:cubicBezTo>
                    <a:cubicBezTo>
                      <a:pt x="3879273" y="4558145"/>
                      <a:pt x="3866542" y="4581829"/>
                      <a:pt x="3844636" y="4592782"/>
                    </a:cubicBezTo>
                    <a:cubicBezTo>
                      <a:pt x="3784352" y="4622924"/>
                      <a:pt x="3868438" y="4578143"/>
                      <a:pt x="3751118" y="4675909"/>
                    </a:cubicBezTo>
                    <a:cubicBezTo>
                      <a:pt x="3678150" y="4736716"/>
                      <a:pt x="3632865" y="4771264"/>
                      <a:pt x="3564082" y="4852554"/>
                    </a:cubicBezTo>
                    <a:cubicBezTo>
                      <a:pt x="3487882" y="4942609"/>
                      <a:pt x="3418898" y="5039303"/>
                      <a:pt x="3335482" y="5122718"/>
                    </a:cubicBezTo>
                    <a:cubicBezTo>
                      <a:pt x="3176607" y="5281591"/>
                      <a:pt x="3318559" y="5134039"/>
                      <a:pt x="3065318" y="5444836"/>
                    </a:cubicBezTo>
                    <a:cubicBezTo>
                      <a:pt x="2996355" y="5529473"/>
                      <a:pt x="3074016" y="5409557"/>
                      <a:pt x="3002973" y="5527963"/>
                    </a:cubicBezTo>
                    <a:cubicBezTo>
                      <a:pt x="2864586" y="5481836"/>
                      <a:pt x="2985642" y="5515935"/>
                      <a:pt x="2722418" y="5496791"/>
                    </a:cubicBezTo>
                    <a:cubicBezTo>
                      <a:pt x="2604508" y="5488216"/>
                      <a:pt x="2369127" y="5465618"/>
                      <a:pt x="2369127" y="5465618"/>
                    </a:cubicBezTo>
                    <a:lnTo>
                      <a:pt x="2130136" y="5486400"/>
                    </a:lnTo>
                    <a:cubicBezTo>
                      <a:pt x="2073288" y="5514824"/>
                      <a:pt x="2108166" y="5499932"/>
                      <a:pt x="1984664" y="5517573"/>
                    </a:cubicBezTo>
                    <a:cubicBezTo>
                      <a:pt x="1960418" y="5521036"/>
                      <a:pt x="1936024" y="5523582"/>
                      <a:pt x="1911927" y="5527963"/>
                    </a:cubicBezTo>
                    <a:cubicBezTo>
                      <a:pt x="1897877" y="5530518"/>
                      <a:pt x="1884574" y="5536933"/>
                      <a:pt x="1870364" y="5538354"/>
                    </a:cubicBezTo>
                    <a:cubicBezTo>
                      <a:pt x="1815113" y="5543879"/>
                      <a:pt x="1759527" y="5545281"/>
                      <a:pt x="1704109" y="5548745"/>
                    </a:cubicBezTo>
                    <a:cubicBezTo>
                      <a:pt x="1654372" y="5581903"/>
                      <a:pt x="1681741" y="5570133"/>
                      <a:pt x="1600200" y="5579918"/>
                    </a:cubicBezTo>
                    <a:lnTo>
                      <a:pt x="1413164" y="5600700"/>
                    </a:lnTo>
                    <a:cubicBezTo>
                      <a:pt x="1406237" y="5604164"/>
                      <a:pt x="1399943" y="5609411"/>
                      <a:pt x="1392382" y="5611091"/>
                    </a:cubicBezTo>
                    <a:cubicBezTo>
                      <a:pt x="1306097" y="5630265"/>
                      <a:pt x="1286613" y="5618941"/>
                      <a:pt x="1184564" y="5611091"/>
                    </a:cubicBezTo>
                    <a:cubicBezTo>
                      <a:pt x="1149927" y="5604164"/>
                      <a:pt x="1114922" y="5598876"/>
                      <a:pt x="1080654" y="5590309"/>
                    </a:cubicBezTo>
                    <a:cubicBezTo>
                      <a:pt x="1073141" y="5588431"/>
                      <a:pt x="1066991" y="5582969"/>
                      <a:pt x="1059873" y="5579918"/>
                    </a:cubicBezTo>
                    <a:cubicBezTo>
                      <a:pt x="1042729" y="5572570"/>
                      <a:pt x="1025236" y="5566063"/>
                      <a:pt x="1007918" y="5559136"/>
                    </a:cubicBezTo>
                    <a:cubicBezTo>
                      <a:pt x="990600" y="5541818"/>
                      <a:pt x="977870" y="5518135"/>
                      <a:pt x="955964" y="5507182"/>
                    </a:cubicBezTo>
                    <a:cubicBezTo>
                      <a:pt x="949037" y="5503718"/>
                      <a:pt x="941132" y="5501749"/>
                      <a:pt x="935182" y="5496791"/>
                    </a:cubicBezTo>
                    <a:cubicBezTo>
                      <a:pt x="869437" y="5442003"/>
                      <a:pt x="921394" y="5464486"/>
                      <a:pt x="862445" y="5444836"/>
                    </a:cubicBezTo>
                    <a:cubicBezTo>
                      <a:pt x="852054" y="5437909"/>
                      <a:pt x="841435" y="5431313"/>
                      <a:pt x="831273" y="5424054"/>
                    </a:cubicBezTo>
                    <a:cubicBezTo>
                      <a:pt x="817181" y="5413988"/>
                      <a:pt x="805627" y="5399704"/>
                      <a:pt x="789709" y="5392882"/>
                    </a:cubicBezTo>
                    <a:cubicBezTo>
                      <a:pt x="756782" y="5378770"/>
                      <a:pt x="687447" y="5362121"/>
                      <a:pt x="644236" y="5351318"/>
                    </a:cubicBezTo>
                    <a:cubicBezTo>
                      <a:pt x="630382" y="5344391"/>
                      <a:pt x="617368" y="5335434"/>
                      <a:pt x="602673" y="5330536"/>
                    </a:cubicBezTo>
                    <a:cubicBezTo>
                      <a:pt x="585918" y="5324951"/>
                      <a:pt x="567700" y="5324997"/>
                      <a:pt x="550718" y="5320145"/>
                    </a:cubicBezTo>
                    <a:cubicBezTo>
                      <a:pt x="543271" y="5318017"/>
                      <a:pt x="537284" y="5312203"/>
                      <a:pt x="529936" y="5309754"/>
                    </a:cubicBezTo>
                    <a:cubicBezTo>
                      <a:pt x="506014" y="5301780"/>
                      <a:pt x="480897" y="5297590"/>
                      <a:pt x="457200" y="5288973"/>
                    </a:cubicBezTo>
                    <a:cubicBezTo>
                      <a:pt x="442643" y="5283679"/>
                      <a:pt x="429934" y="5274149"/>
                      <a:pt x="415636" y="5268191"/>
                    </a:cubicBezTo>
                    <a:cubicBezTo>
                      <a:pt x="269189" y="5207171"/>
                      <a:pt x="384530" y="5263028"/>
                      <a:pt x="290945" y="5216236"/>
                    </a:cubicBezTo>
                    <a:cubicBezTo>
                      <a:pt x="287481" y="5209309"/>
                      <a:pt x="286856" y="5199956"/>
                      <a:pt x="280554" y="5195454"/>
                    </a:cubicBezTo>
                    <a:cubicBezTo>
                      <a:pt x="261647" y="5181949"/>
                      <a:pt x="237541" y="5177170"/>
                      <a:pt x="218209" y="5164282"/>
                    </a:cubicBezTo>
                    <a:lnTo>
                      <a:pt x="187036" y="5143500"/>
                    </a:lnTo>
                    <a:cubicBezTo>
                      <a:pt x="165344" y="5100117"/>
                      <a:pt x="190874" y="5145699"/>
                      <a:pt x="155864" y="5101936"/>
                    </a:cubicBezTo>
                    <a:cubicBezTo>
                      <a:pt x="122428" y="5060141"/>
                      <a:pt x="151435" y="5078939"/>
                      <a:pt x="114300" y="5060373"/>
                    </a:cubicBezTo>
                    <a:cubicBezTo>
                      <a:pt x="110836" y="5049982"/>
                      <a:pt x="107977" y="5039370"/>
                      <a:pt x="103909" y="5029200"/>
                    </a:cubicBezTo>
                    <a:cubicBezTo>
                      <a:pt x="101033" y="5022009"/>
                      <a:pt x="96237" y="5015670"/>
                      <a:pt x="93518" y="5008418"/>
                    </a:cubicBezTo>
                    <a:cubicBezTo>
                      <a:pt x="85826" y="4987907"/>
                      <a:pt x="82533" y="4965666"/>
                      <a:pt x="72736" y="4946073"/>
                    </a:cubicBezTo>
                    <a:lnTo>
                      <a:pt x="51954" y="4904509"/>
                    </a:lnTo>
                    <a:cubicBezTo>
                      <a:pt x="48491" y="4890654"/>
                      <a:pt x="44119" y="4876996"/>
                      <a:pt x="41564" y="4862945"/>
                    </a:cubicBezTo>
                    <a:cubicBezTo>
                      <a:pt x="26451" y="4779822"/>
                      <a:pt x="33324" y="4780366"/>
                      <a:pt x="20782" y="4686300"/>
                    </a:cubicBezTo>
                    <a:cubicBezTo>
                      <a:pt x="9712" y="4603273"/>
                      <a:pt x="10391" y="4657434"/>
                      <a:pt x="10391" y="4623954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062BD72-A486-4EFA-A164-0899D0A6B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06806" y="2426938"/>
                <a:ext cx="4074968" cy="1879579"/>
              </a:xfrm>
              <a:prstGeom prst="rect">
                <a:avLst/>
              </a:prstGeom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AD548F3-9A7F-4F63-B1C4-B4670D4FE675}"/>
                  </a:ext>
                </a:extLst>
              </p:cNvPr>
              <p:cNvSpPr/>
              <p:nvPr/>
            </p:nvSpPr>
            <p:spPr bwMode="auto">
              <a:xfrm>
                <a:off x="0" y="961159"/>
                <a:ext cx="654627" cy="4811139"/>
              </a:xfrm>
              <a:custGeom>
                <a:avLst/>
                <a:gdLst>
                  <a:gd name="connsiteX0" fmla="*/ 31173 w 654627"/>
                  <a:gd name="connsiteY0" fmla="*/ 0 h 4811139"/>
                  <a:gd name="connsiteX1" fmla="*/ 405245 w 654627"/>
                  <a:gd name="connsiteY1" fmla="*/ 207818 h 4811139"/>
                  <a:gd name="connsiteX2" fmla="*/ 426027 w 654627"/>
                  <a:gd name="connsiteY2" fmla="*/ 259773 h 4811139"/>
                  <a:gd name="connsiteX3" fmla="*/ 446809 w 654627"/>
                  <a:gd name="connsiteY3" fmla="*/ 290946 h 4811139"/>
                  <a:gd name="connsiteX4" fmla="*/ 457200 w 654627"/>
                  <a:gd name="connsiteY4" fmla="*/ 322118 h 4811139"/>
                  <a:gd name="connsiteX5" fmla="*/ 477982 w 654627"/>
                  <a:gd name="connsiteY5" fmla="*/ 394855 h 4811139"/>
                  <a:gd name="connsiteX6" fmla="*/ 488373 w 654627"/>
                  <a:gd name="connsiteY6" fmla="*/ 415636 h 4811139"/>
                  <a:gd name="connsiteX7" fmla="*/ 509155 w 654627"/>
                  <a:gd name="connsiteY7" fmla="*/ 498764 h 4811139"/>
                  <a:gd name="connsiteX8" fmla="*/ 498764 w 654627"/>
                  <a:gd name="connsiteY8" fmla="*/ 592282 h 4811139"/>
                  <a:gd name="connsiteX9" fmla="*/ 519545 w 654627"/>
                  <a:gd name="connsiteY9" fmla="*/ 654627 h 4811139"/>
                  <a:gd name="connsiteX10" fmla="*/ 561109 w 654627"/>
                  <a:gd name="connsiteY10" fmla="*/ 696191 h 4811139"/>
                  <a:gd name="connsiteX11" fmla="*/ 592282 w 654627"/>
                  <a:gd name="connsiteY11" fmla="*/ 737755 h 4811139"/>
                  <a:gd name="connsiteX12" fmla="*/ 613064 w 654627"/>
                  <a:gd name="connsiteY12" fmla="*/ 748146 h 4811139"/>
                  <a:gd name="connsiteX13" fmla="*/ 633845 w 654627"/>
                  <a:gd name="connsiteY13" fmla="*/ 779318 h 4811139"/>
                  <a:gd name="connsiteX14" fmla="*/ 644236 w 654627"/>
                  <a:gd name="connsiteY14" fmla="*/ 800100 h 4811139"/>
                  <a:gd name="connsiteX15" fmla="*/ 633845 w 654627"/>
                  <a:gd name="connsiteY15" fmla="*/ 841664 h 4811139"/>
                  <a:gd name="connsiteX16" fmla="*/ 623455 w 654627"/>
                  <a:gd name="connsiteY16" fmla="*/ 893618 h 4811139"/>
                  <a:gd name="connsiteX17" fmla="*/ 633845 w 654627"/>
                  <a:gd name="connsiteY17" fmla="*/ 1007918 h 4811139"/>
                  <a:gd name="connsiteX18" fmla="*/ 654627 w 654627"/>
                  <a:gd name="connsiteY18" fmla="*/ 1049482 h 4811139"/>
                  <a:gd name="connsiteX19" fmla="*/ 644236 w 654627"/>
                  <a:gd name="connsiteY19" fmla="*/ 1184564 h 4811139"/>
                  <a:gd name="connsiteX20" fmla="*/ 623455 w 654627"/>
                  <a:gd name="connsiteY20" fmla="*/ 1319646 h 4811139"/>
                  <a:gd name="connsiteX21" fmla="*/ 613064 w 654627"/>
                  <a:gd name="connsiteY21" fmla="*/ 1371600 h 4811139"/>
                  <a:gd name="connsiteX22" fmla="*/ 602673 w 654627"/>
                  <a:gd name="connsiteY22" fmla="*/ 1465118 h 4811139"/>
                  <a:gd name="connsiteX23" fmla="*/ 581891 w 654627"/>
                  <a:gd name="connsiteY23" fmla="*/ 1579418 h 4811139"/>
                  <a:gd name="connsiteX24" fmla="*/ 561109 w 654627"/>
                  <a:gd name="connsiteY24" fmla="*/ 1849582 h 4811139"/>
                  <a:gd name="connsiteX25" fmla="*/ 550718 w 654627"/>
                  <a:gd name="connsiteY25" fmla="*/ 1891146 h 4811139"/>
                  <a:gd name="connsiteX26" fmla="*/ 519545 w 654627"/>
                  <a:gd name="connsiteY26" fmla="*/ 1984664 h 4811139"/>
                  <a:gd name="connsiteX27" fmla="*/ 509155 w 654627"/>
                  <a:gd name="connsiteY27" fmla="*/ 2057400 h 4811139"/>
                  <a:gd name="connsiteX28" fmla="*/ 529936 w 654627"/>
                  <a:gd name="connsiteY28" fmla="*/ 2161309 h 4811139"/>
                  <a:gd name="connsiteX29" fmla="*/ 561109 w 654627"/>
                  <a:gd name="connsiteY29" fmla="*/ 2327564 h 4811139"/>
                  <a:gd name="connsiteX30" fmla="*/ 581891 w 654627"/>
                  <a:gd name="connsiteY30" fmla="*/ 2379518 h 4811139"/>
                  <a:gd name="connsiteX31" fmla="*/ 592282 w 654627"/>
                  <a:gd name="connsiteY31" fmla="*/ 2400300 h 4811139"/>
                  <a:gd name="connsiteX32" fmla="*/ 602673 w 654627"/>
                  <a:gd name="connsiteY32" fmla="*/ 2441864 h 4811139"/>
                  <a:gd name="connsiteX33" fmla="*/ 613064 w 654627"/>
                  <a:gd name="connsiteY33" fmla="*/ 2473036 h 4811139"/>
                  <a:gd name="connsiteX34" fmla="*/ 623455 w 654627"/>
                  <a:gd name="connsiteY34" fmla="*/ 2576946 h 4811139"/>
                  <a:gd name="connsiteX35" fmla="*/ 613064 w 654627"/>
                  <a:gd name="connsiteY35" fmla="*/ 2618509 h 4811139"/>
                  <a:gd name="connsiteX36" fmla="*/ 561109 w 654627"/>
                  <a:gd name="connsiteY36" fmla="*/ 2712027 h 4811139"/>
                  <a:gd name="connsiteX37" fmla="*/ 529936 w 654627"/>
                  <a:gd name="connsiteY37" fmla="*/ 3002973 h 4811139"/>
                  <a:gd name="connsiteX38" fmla="*/ 519545 w 654627"/>
                  <a:gd name="connsiteY38" fmla="*/ 3106882 h 4811139"/>
                  <a:gd name="connsiteX39" fmla="*/ 477982 w 654627"/>
                  <a:gd name="connsiteY39" fmla="*/ 3314700 h 4811139"/>
                  <a:gd name="connsiteX40" fmla="*/ 467591 w 654627"/>
                  <a:gd name="connsiteY40" fmla="*/ 3387436 h 4811139"/>
                  <a:gd name="connsiteX41" fmla="*/ 446809 w 654627"/>
                  <a:gd name="connsiteY41" fmla="*/ 3512127 h 4811139"/>
                  <a:gd name="connsiteX42" fmla="*/ 342900 w 654627"/>
                  <a:gd name="connsiteY42" fmla="*/ 3657600 h 4811139"/>
                  <a:gd name="connsiteX43" fmla="*/ 280555 w 654627"/>
                  <a:gd name="connsiteY43" fmla="*/ 3751118 h 4811139"/>
                  <a:gd name="connsiteX44" fmla="*/ 249382 w 654627"/>
                  <a:gd name="connsiteY44" fmla="*/ 3823855 h 4811139"/>
                  <a:gd name="connsiteX45" fmla="*/ 218209 w 654627"/>
                  <a:gd name="connsiteY45" fmla="*/ 3875809 h 4811139"/>
                  <a:gd name="connsiteX46" fmla="*/ 207818 w 654627"/>
                  <a:gd name="connsiteY46" fmla="*/ 3906982 h 4811139"/>
                  <a:gd name="connsiteX47" fmla="*/ 197427 w 654627"/>
                  <a:gd name="connsiteY47" fmla="*/ 3969327 h 4811139"/>
                  <a:gd name="connsiteX48" fmla="*/ 166255 w 654627"/>
                  <a:gd name="connsiteY48" fmla="*/ 4000500 h 4811139"/>
                  <a:gd name="connsiteX49" fmla="*/ 135082 w 654627"/>
                  <a:gd name="connsiteY49" fmla="*/ 4052455 h 4811139"/>
                  <a:gd name="connsiteX50" fmla="*/ 124691 w 654627"/>
                  <a:gd name="connsiteY50" fmla="*/ 4073236 h 4811139"/>
                  <a:gd name="connsiteX51" fmla="*/ 103909 w 654627"/>
                  <a:gd name="connsiteY51" fmla="*/ 4125191 h 4811139"/>
                  <a:gd name="connsiteX52" fmla="*/ 83127 w 654627"/>
                  <a:gd name="connsiteY52" fmla="*/ 4187536 h 4811139"/>
                  <a:gd name="connsiteX53" fmla="*/ 62345 w 654627"/>
                  <a:gd name="connsiteY53" fmla="*/ 4291446 h 4811139"/>
                  <a:gd name="connsiteX54" fmla="*/ 72736 w 654627"/>
                  <a:gd name="connsiteY54" fmla="*/ 4457700 h 4811139"/>
                  <a:gd name="connsiteX55" fmla="*/ 83127 w 654627"/>
                  <a:gd name="connsiteY55" fmla="*/ 4499264 h 4811139"/>
                  <a:gd name="connsiteX56" fmla="*/ 93518 w 654627"/>
                  <a:gd name="connsiteY56" fmla="*/ 4551218 h 4811139"/>
                  <a:gd name="connsiteX57" fmla="*/ 83127 w 654627"/>
                  <a:gd name="connsiteY57" fmla="*/ 4759036 h 4811139"/>
                  <a:gd name="connsiteX58" fmla="*/ 62345 w 654627"/>
                  <a:gd name="connsiteY58" fmla="*/ 4769427 h 4811139"/>
                  <a:gd name="connsiteX59" fmla="*/ 0 w 654627"/>
                  <a:gd name="connsiteY59" fmla="*/ 4810991 h 481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54627" h="4811139">
                    <a:moveTo>
                      <a:pt x="31173" y="0"/>
                    </a:moveTo>
                    <a:cubicBezTo>
                      <a:pt x="155864" y="69273"/>
                      <a:pt x="282640" y="134918"/>
                      <a:pt x="405245" y="207818"/>
                    </a:cubicBezTo>
                    <a:cubicBezTo>
                      <a:pt x="411705" y="211659"/>
                      <a:pt x="425673" y="259065"/>
                      <a:pt x="426027" y="259773"/>
                    </a:cubicBezTo>
                    <a:cubicBezTo>
                      <a:pt x="431612" y="270943"/>
                      <a:pt x="441224" y="279776"/>
                      <a:pt x="446809" y="290946"/>
                    </a:cubicBezTo>
                    <a:cubicBezTo>
                      <a:pt x="451707" y="300742"/>
                      <a:pt x="454053" y="311627"/>
                      <a:pt x="457200" y="322118"/>
                    </a:cubicBezTo>
                    <a:cubicBezTo>
                      <a:pt x="464446" y="346270"/>
                      <a:pt x="470008" y="370933"/>
                      <a:pt x="477982" y="394855"/>
                    </a:cubicBezTo>
                    <a:cubicBezTo>
                      <a:pt x="480431" y="402202"/>
                      <a:pt x="485497" y="408445"/>
                      <a:pt x="488373" y="415636"/>
                    </a:cubicBezTo>
                    <a:cubicBezTo>
                      <a:pt x="501154" y="447587"/>
                      <a:pt x="501768" y="461831"/>
                      <a:pt x="509155" y="498764"/>
                    </a:cubicBezTo>
                    <a:cubicBezTo>
                      <a:pt x="505691" y="529937"/>
                      <a:pt x="498764" y="560917"/>
                      <a:pt x="498764" y="592282"/>
                    </a:cubicBezTo>
                    <a:cubicBezTo>
                      <a:pt x="498764" y="601884"/>
                      <a:pt x="509422" y="642480"/>
                      <a:pt x="519545" y="654627"/>
                    </a:cubicBezTo>
                    <a:cubicBezTo>
                      <a:pt x="532088" y="669679"/>
                      <a:pt x="552347" y="678666"/>
                      <a:pt x="561109" y="696191"/>
                    </a:cubicBezTo>
                    <a:cubicBezTo>
                      <a:pt x="571729" y="717432"/>
                      <a:pt x="571275" y="722000"/>
                      <a:pt x="592282" y="737755"/>
                    </a:cubicBezTo>
                    <a:cubicBezTo>
                      <a:pt x="598478" y="742402"/>
                      <a:pt x="606137" y="744682"/>
                      <a:pt x="613064" y="748146"/>
                    </a:cubicBezTo>
                    <a:cubicBezTo>
                      <a:pt x="619991" y="758537"/>
                      <a:pt x="627420" y="768610"/>
                      <a:pt x="633845" y="779318"/>
                    </a:cubicBezTo>
                    <a:cubicBezTo>
                      <a:pt x="637830" y="785959"/>
                      <a:pt x="644236" y="792355"/>
                      <a:pt x="644236" y="800100"/>
                    </a:cubicBezTo>
                    <a:cubicBezTo>
                      <a:pt x="644236" y="814381"/>
                      <a:pt x="636943" y="827723"/>
                      <a:pt x="633845" y="841664"/>
                    </a:cubicBezTo>
                    <a:cubicBezTo>
                      <a:pt x="630014" y="858904"/>
                      <a:pt x="626918" y="876300"/>
                      <a:pt x="623455" y="893618"/>
                    </a:cubicBezTo>
                    <a:cubicBezTo>
                      <a:pt x="626918" y="931718"/>
                      <a:pt x="626342" y="970404"/>
                      <a:pt x="633845" y="1007918"/>
                    </a:cubicBezTo>
                    <a:cubicBezTo>
                      <a:pt x="636883" y="1023107"/>
                      <a:pt x="654627" y="1049482"/>
                      <a:pt x="654627" y="1049482"/>
                    </a:cubicBezTo>
                    <a:cubicBezTo>
                      <a:pt x="651163" y="1094509"/>
                      <a:pt x="648730" y="1139628"/>
                      <a:pt x="644236" y="1184564"/>
                    </a:cubicBezTo>
                    <a:cubicBezTo>
                      <a:pt x="641643" y="1210491"/>
                      <a:pt x="628599" y="1291350"/>
                      <a:pt x="623455" y="1319646"/>
                    </a:cubicBezTo>
                    <a:cubicBezTo>
                      <a:pt x="620296" y="1337022"/>
                      <a:pt x="615562" y="1354117"/>
                      <a:pt x="613064" y="1371600"/>
                    </a:cubicBezTo>
                    <a:cubicBezTo>
                      <a:pt x="608628" y="1402649"/>
                      <a:pt x="606818" y="1434029"/>
                      <a:pt x="602673" y="1465118"/>
                    </a:cubicBezTo>
                    <a:cubicBezTo>
                      <a:pt x="597355" y="1505004"/>
                      <a:pt x="589728" y="1540235"/>
                      <a:pt x="581891" y="1579418"/>
                    </a:cubicBezTo>
                    <a:cubicBezTo>
                      <a:pt x="577792" y="1645009"/>
                      <a:pt x="571720" y="1775307"/>
                      <a:pt x="561109" y="1849582"/>
                    </a:cubicBezTo>
                    <a:cubicBezTo>
                      <a:pt x="559089" y="1863720"/>
                      <a:pt x="554918" y="1877496"/>
                      <a:pt x="550718" y="1891146"/>
                    </a:cubicBezTo>
                    <a:cubicBezTo>
                      <a:pt x="541055" y="1922552"/>
                      <a:pt x="519545" y="1984664"/>
                      <a:pt x="519545" y="1984664"/>
                    </a:cubicBezTo>
                    <a:cubicBezTo>
                      <a:pt x="516082" y="2008909"/>
                      <a:pt x="509155" y="2032909"/>
                      <a:pt x="509155" y="2057400"/>
                    </a:cubicBezTo>
                    <a:cubicBezTo>
                      <a:pt x="509155" y="2105162"/>
                      <a:pt x="517139" y="2122919"/>
                      <a:pt x="529936" y="2161309"/>
                    </a:cubicBezTo>
                    <a:cubicBezTo>
                      <a:pt x="536522" y="2213998"/>
                      <a:pt x="541070" y="2277466"/>
                      <a:pt x="561109" y="2327564"/>
                    </a:cubicBezTo>
                    <a:cubicBezTo>
                      <a:pt x="568036" y="2344882"/>
                      <a:pt x="574543" y="2362374"/>
                      <a:pt x="581891" y="2379518"/>
                    </a:cubicBezTo>
                    <a:cubicBezTo>
                      <a:pt x="584942" y="2386637"/>
                      <a:pt x="589833" y="2392952"/>
                      <a:pt x="592282" y="2400300"/>
                    </a:cubicBezTo>
                    <a:cubicBezTo>
                      <a:pt x="596798" y="2413848"/>
                      <a:pt x="598750" y="2428132"/>
                      <a:pt x="602673" y="2441864"/>
                    </a:cubicBezTo>
                    <a:cubicBezTo>
                      <a:pt x="605682" y="2452395"/>
                      <a:pt x="609600" y="2462645"/>
                      <a:pt x="613064" y="2473036"/>
                    </a:cubicBezTo>
                    <a:cubicBezTo>
                      <a:pt x="616528" y="2507673"/>
                      <a:pt x="623455" y="2542137"/>
                      <a:pt x="623455" y="2576946"/>
                    </a:cubicBezTo>
                    <a:cubicBezTo>
                      <a:pt x="623455" y="2591227"/>
                      <a:pt x="618368" y="2605250"/>
                      <a:pt x="613064" y="2618509"/>
                    </a:cubicBezTo>
                    <a:cubicBezTo>
                      <a:pt x="594684" y="2664459"/>
                      <a:pt x="584902" y="2676338"/>
                      <a:pt x="561109" y="2712027"/>
                    </a:cubicBezTo>
                    <a:cubicBezTo>
                      <a:pt x="514696" y="2851265"/>
                      <a:pt x="546577" y="2736725"/>
                      <a:pt x="529936" y="3002973"/>
                    </a:cubicBezTo>
                    <a:cubicBezTo>
                      <a:pt x="527765" y="3037714"/>
                      <a:pt x="524646" y="3072449"/>
                      <a:pt x="519545" y="3106882"/>
                    </a:cubicBezTo>
                    <a:cubicBezTo>
                      <a:pt x="496024" y="3265649"/>
                      <a:pt x="505530" y="3232055"/>
                      <a:pt x="477982" y="3314700"/>
                    </a:cubicBezTo>
                    <a:cubicBezTo>
                      <a:pt x="474518" y="3338945"/>
                      <a:pt x="467591" y="3362945"/>
                      <a:pt x="467591" y="3387436"/>
                    </a:cubicBezTo>
                    <a:cubicBezTo>
                      <a:pt x="467591" y="3447473"/>
                      <a:pt x="543791" y="3415145"/>
                      <a:pt x="446809" y="3512127"/>
                    </a:cubicBezTo>
                    <a:cubicBezTo>
                      <a:pt x="390705" y="3568231"/>
                      <a:pt x="431461" y="3524757"/>
                      <a:pt x="342900" y="3657600"/>
                    </a:cubicBezTo>
                    <a:lnTo>
                      <a:pt x="280555" y="3751118"/>
                    </a:lnTo>
                    <a:cubicBezTo>
                      <a:pt x="270164" y="3775364"/>
                      <a:pt x="261179" y="3800261"/>
                      <a:pt x="249382" y="3823855"/>
                    </a:cubicBezTo>
                    <a:cubicBezTo>
                      <a:pt x="224984" y="3872651"/>
                      <a:pt x="233763" y="3836924"/>
                      <a:pt x="218209" y="3875809"/>
                    </a:cubicBezTo>
                    <a:cubicBezTo>
                      <a:pt x="214141" y="3885979"/>
                      <a:pt x="210194" y="3896290"/>
                      <a:pt x="207818" y="3906982"/>
                    </a:cubicBezTo>
                    <a:cubicBezTo>
                      <a:pt x="203248" y="3927549"/>
                      <a:pt x="205984" y="3950074"/>
                      <a:pt x="197427" y="3969327"/>
                    </a:cubicBezTo>
                    <a:cubicBezTo>
                      <a:pt x="191459" y="3982755"/>
                      <a:pt x="176646" y="3990109"/>
                      <a:pt x="166255" y="4000500"/>
                    </a:cubicBezTo>
                    <a:cubicBezTo>
                      <a:pt x="146388" y="4060101"/>
                      <a:pt x="169314" y="4006814"/>
                      <a:pt x="135082" y="4052455"/>
                    </a:cubicBezTo>
                    <a:cubicBezTo>
                      <a:pt x="130435" y="4058651"/>
                      <a:pt x="127742" y="4066118"/>
                      <a:pt x="124691" y="4073236"/>
                    </a:cubicBezTo>
                    <a:cubicBezTo>
                      <a:pt x="117343" y="4090380"/>
                      <a:pt x="110283" y="4107662"/>
                      <a:pt x="103909" y="4125191"/>
                    </a:cubicBezTo>
                    <a:cubicBezTo>
                      <a:pt x="96423" y="4145778"/>
                      <a:pt x="88440" y="4166284"/>
                      <a:pt x="83127" y="4187536"/>
                    </a:cubicBezTo>
                    <a:cubicBezTo>
                      <a:pt x="74560" y="4221804"/>
                      <a:pt x="62345" y="4291446"/>
                      <a:pt x="62345" y="4291446"/>
                    </a:cubicBezTo>
                    <a:cubicBezTo>
                      <a:pt x="65809" y="4346864"/>
                      <a:pt x="67211" y="4402449"/>
                      <a:pt x="72736" y="4457700"/>
                    </a:cubicBezTo>
                    <a:cubicBezTo>
                      <a:pt x="74157" y="4471910"/>
                      <a:pt x="80029" y="4485323"/>
                      <a:pt x="83127" y="4499264"/>
                    </a:cubicBezTo>
                    <a:cubicBezTo>
                      <a:pt x="86958" y="4516504"/>
                      <a:pt x="90054" y="4533900"/>
                      <a:pt x="93518" y="4551218"/>
                    </a:cubicBezTo>
                    <a:cubicBezTo>
                      <a:pt x="90054" y="4620491"/>
                      <a:pt x="92936" y="4690374"/>
                      <a:pt x="83127" y="4759036"/>
                    </a:cubicBezTo>
                    <a:cubicBezTo>
                      <a:pt x="82032" y="4766703"/>
                      <a:pt x="68295" y="4764469"/>
                      <a:pt x="62345" y="4769427"/>
                    </a:cubicBezTo>
                    <a:cubicBezTo>
                      <a:pt x="6591" y="4815889"/>
                      <a:pt x="43661" y="4810991"/>
                      <a:pt x="0" y="4810991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46288-9D1A-4BBA-A6F2-9B6648E70737}"/>
                  </a:ext>
                </a:extLst>
              </p:cNvPr>
              <p:cNvSpPr txBox="1"/>
              <p:nvPr/>
            </p:nvSpPr>
            <p:spPr>
              <a:xfrm>
                <a:off x="22692" y="567305"/>
                <a:ext cx="15830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Conduction Pore</a:t>
                </a:r>
                <a:endParaRPr lang="en-US" b="1" dirty="0"/>
              </a:p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AF6FA5-C49A-4B9B-81F1-196027D66839}"/>
                  </a:ext>
                </a:extLst>
              </p:cNvPr>
              <p:cNvSpPr/>
              <p:nvPr/>
            </p:nvSpPr>
            <p:spPr>
              <a:xfrm>
                <a:off x="4478402" y="5618755"/>
                <a:ext cx="2005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cs typeface="Aharoni" panose="02010803020104030203" pitchFamily="2" charset="-79"/>
                  </a:rPr>
                  <a:t>Gating Structure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363D5F-94AF-46D3-9608-34AE4FA4BA29}"/>
                  </a:ext>
                </a:extLst>
              </p:cNvPr>
              <p:cNvSpPr txBox="1"/>
              <p:nvPr/>
            </p:nvSpPr>
            <p:spPr>
              <a:xfrm>
                <a:off x="-173266" y="5848290"/>
                <a:ext cx="158304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Conduction Pore</a:t>
                </a:r>
              </a:p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4695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Page </a:t>
            </a:r>
            <a:fld id="{A1D97B7D-408C-40DD-8442-DBB24863D723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278626" y="469491"/>
            <a:ext cx="7772400" cy="1470025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400" b="1" dirty="0"/>
              <a:t>Life is special because it is inherited from a tiny number of atoms</a:t>
            </a: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2735826" y="3212690"/>
            <a:ext cx="67056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C00000"/>
                </a:solidFill>
              </a:rPr>
              <a:t>And the central question of biology is </a:t>
            </a:r>
            <a:br>
              <a:rPr lang="en-US" altLang="en-US" sz="2400" b="1" dirty="0">
                <a:solidFill>
                  <a:srgbClr val="C00000"/>
                </a:solidFill>
              </a:rPr>
            </a:br>
            <a:r>
              <a:rPr lang="en-US" altLang="en-US" sz="3600" b="1" dirty="0">
                <a:solidFill>
                  <a:srgbClr val="C00000"/>
                </a:solidFill>
              </a:rPr>
              <a:t>How is this possible</a:t>
            </a:r>
            <a:r>
              <a:rPr lang="en-US" altLang="en-US" sz="24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2033597"/>
      </p:ext>
    </p:extLst>
  </p:cSld>
  <p:clrMapOvr>
    <a:masterClrMapping/>
  </p:clrMapOvr>
  <p:transition advTm="4296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3A0CA-08C7-4608-B32B-5B8241362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88E15-00C6-4CDC-ABF9-EE2C1CB9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"/>
            <a:ext cx="9143999" cy="68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78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FD790-D265-4CD2-99E6-8BB422D050EA}"/>
              </a:ext>
            </a:extLst>
          </p:cNvPr>
          <p:cNvGrpSpPr/>
          <p:nvPr/>
        </p:nvGrpSpPr>
        <p:grpSpPr>
          <a:xfrm>
            <a:off x="1812394" y="362500"/>
            <a:ext cx="10084136" cy="6298584"/>
            <a:chOff x="1789068" y="331953"/>
            <a:chExt cx="10084136" cy="6298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A9DF16A-5557-4F7C-B961-437DEA196188}"/>
                    </a:ext>
                  </a:extLst>
                </p:cNvPr>
                <p:cNvSpPr txBox="1"/>
                <p:nvPr/>
              </p:nvSpPr>
              <p:spPr>
                <a:xfrm>
                  <a:off x="1789068" y="331953"/>
                  <a:ext cx="9000230" cy="62985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How can a few thousand atoms 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conceivably control 10</a:t>
                  </a:r>
                  <a:r>
                    <a:rPr lang="en-US" b="1" baseline="300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25 </a:t>
                  </a:r>
                  <a:r>
                    <a:rPr lang="en-US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atoms?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400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Traditional Statistical Mechanics says this is impossible!</a:t>
                  </a: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2800" b="1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:r>
                    <a:rPr lang="en-US" sz="2000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where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and</a:t>
                  </a:r>
                </a:p>
                <a:p>
                  <a:pPr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d>
                          <m:dPr>
                            <m:ctrlP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sSup>
                          <m:sSupPr>
                            <m:ctrlP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sz="20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:endPara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14:m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specifies the radius of the small spherical volume over which the </a:t>
                  </a:r>
                </a:p>
                <a:p>
                  <a:pPr algn="ctr"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spatial average takes place.</a:t>
                  </a:r>
                </a:p>
                <a:p>
                  <a:pPr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A9DF16A-5557-4F7C-B961-437DEA196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68" y="331953"/>
                  <a:ext cx="9000230" cy="6298584"/>
                </a:xfrm>
                <a:prstGeom prst="rect">
                  <a:avLst/>
                </a:prstGeom>
                <a:blipFill>
                  <a:blip r:embed="rId2"/>
                  <a:stretch>
                    <a:fillRect t="-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F547850-FD3D-45D1-8F56-32BB34FC7BC1}"/>
                    </a:ext>
                  </a:extLst>
                </p:cNvPr>
                <p:cNvSpPr txBox="1"/>
                <p:nvPr/>
              </p:nvSpPr>
              <p:spPr>
                <a:xfrm>
                  <a:off x="4492690" y="2388637"/>
                  <a:ext cx="7380514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grow m:val="on"/>
                            <m:subHide m:val="on"/>
                            <m:supHide m:val="on"/>
                            <m:ctrlP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F547850-FD3D-45D1-8F56-32BB34FC7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690" y="2388637"/>
                  <a:ext cx="7380514" cy="12225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914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F16A-5557-4F7C-B961-437DEA196188}"/>
              </a:ext>
            </a:extLst>
          </p:cNvPr>
          <p:cNvSpPr txBox="1"/>
          <p:nvPr/>
        </p:nvSpPr>
        <p:spPr>
          <a:xfrm>
            <a:off x="2064599" y="78959"/>
            <a:ext cx="7835798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a few thousand atoms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conceivably control 10</a:t>
            </a:r>
            <a:r>
              <a:rPr lang="en-US" sz="2000" b="1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atoms?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Answer: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Structure: a Hierarchy of Devices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Answer: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Electrodynamics: Strong and Universal</a:t>
            </a:r>
            <a:b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atoms to stars</a:t>
            </a: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9D0FAF-FBD8-4D57-B4BA-ACF4B527D768}"/>
              </a:ext>
            </a:extLst>
          </p:cNvPr>
          <p:cNvGrpSpPr/>
          <p:nvPr/>
        </p:nvGrpSpPr>
        <p:grpSpPr>
          <a:xfrm>
            <a:off x="520174" y="4377407"/>
            <a:ext cx="3220825" cy="1059616"/>
            <a:chOff x="491894" y="4864713"/>
            <a:chExt cx="3220825" cy="1059616"/>
          </a:xfrm>
        </p:grpSpPr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269D8F7D-6128-4E03-8B6B-B4127CB0DCF7}"/>
                </a:ext>
              </a:extLst>
            </p:cNvPr>
            <p:cNvSpPr/>
            <p:nvPr/>
          </p:nvSpPr>
          <p:spPr bwMode="auto">
            <a:xfrm>
              <a:off x="491894" y="4864713"/>
              <a:ext cx="3220825" cy="1059616"/>
            </a:xfrm>
            <a:prstGeom prst="wedgeEllipseCallout">
              <a:avLst>
                <a:gd name="adj1" fmla="val 32151"/>
                <a:gd name="adj2" fmla="val -115633"/>
              </a:avLst>
            </a:prstGeom>
            <a:noFill/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9A0100-2F1F-438C-8834-A39A5FDCC017}"/>
                </a:ext>
              </a:extLst>
            </p:cNvPr>
            <p:cNvSpPr txBox="1"/>
            <p:nvPr/>
          </p:nvSpPr>
          <p:spPr>
            <a:xfrm>
              <a:off x="1270000" y="4986599"/>
              <a:ext cx="213517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2060"/>
                  </a:solidFill>
                </a:rPr>
                <a:t>Another talk* another day!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AA6D29C-5BB4-4425-959C-AD8A152F76B8}"/>
              </a:ext>
            </a:extLst>
          </p:cNvPr>
          <p:cNvSpPr/>
          <p:nvPr/>
        </p:nvSpPr>
        <p:spPr>
          <a:xfrm>
            <a:off x="4220985" y="5437023"/>
            <a:ext cx="7880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200" b="1" dirty="0">
                <a:solidFill>
                  <a:srgbClr val="002060"/>
                </a:solidFill>
                <a:latin typeface="Segoe UI" panose="020B0502040204020203" pitchFamily="34" charset="0"/>
              </a:rPr>
              <a:t>*Eisenberg, Oriols, and Ferry. 2017. </a:t>
            </a:r>
            <a:r>
              <a:rPr lang="en-US" sz="1200" b="1" u="sng" dirty="0">
                <a:solidFill>
                  <a:srgbClr val="002060"/>
                </a:solidFill>
                <a:latin typeface="Segoe UI" panose="020B0502040204020203" pitchFamily="34" charset="0"/>
              </a:rPr>
              <a:t>Dynamics of Current, Charge, and Mass</a:t>
            </a:r>
            <a:r>
              <a:rPr lang="en-US" sz="1200" b="1" dirty="0">
                <a:solidFill>
                  <a:srgbClr val="002060"/>
                </a:solidFill>
                <a:latin typeface="Segoe UI" panose="020B0502040204020203" pitchFamily="34" charset="0"/>
              </a:rPr>
              <a:t>. </a:t>
            </a:r>
            <a:br>
              <a:rPr lang="en-US" sz="1200" b="1" dirty="0">
                <a:solidFill>
                  <a:srgbClr val="002060"/>
                </a:solidFill>
                <a:latin typeface="Segoe UI" panose="020B0502040204020203" pitchFamily="34" charset="0"/>
              </a:rPr>
            </a:br>
            <a:r>
              <a:rPr lang="en-US" sz="1200" b="1" dirty="0">
                <a:solidFill>
                  <a:srgbClr val="002060"/>
                </a:solidFill>
                <a:latin typeface="Segoe UI" panose="020B0502040204020203" pitchFamily="34" charset="0"/>
              </a:rPr>
              <a:t>     Molecular Based Mathematical Biology 5:78-115 </a:t>
            </a:r>
            <a:br>
              <a:rPr lang="en-US" sz="1200" b="1" dirty="0">
                <a:solidFill>
                  <a:srgbClr val="002060"/>
                </a:solidFill>
                <a:latin typeface="Segoe UI" panose="020B0502040204020203" pitchFamily="34" charset="0"/>
              </a:rPr>
            </a:br>
            <a:r>
              <a:rPr lang="en-US" sz="1200" b="1" dirty="0">
                <a:solidFill>
                  <a:srgbClr val="002060"/>
                </a:solidFill>
                <a:latin typeface="Segoe UI" panose="020B0502040204020203" pitchFamily="34" charset="0"/>
              </a:rPr>
              <a:t>     arXiv https://arxiv.org/abs/1708.07400.</a:t>
            </a:r>
          </a:p>
        </p:txBody>
      </p:sp>
    </p:spTree>
    <p:extLst>
      <p:ext uri="{BB962C8B-B14F-4D97-AF65-F5344CB8AC3E}">
        <p14:creationId xmlns:p14="http://schemas.microsoft.com/office/powerpoint/2010/main" val="2431159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BE687C-003E-4EEA-B996-E6D830829547}"/>
              </a:ext>
            </a:extLst>
          </p:cNvPr>
          <p:cNvGrpSpPr/>
          <p:nvPr/>
        </p:nvGrpSpPr>
        <p:grpSpPr>
          <a:xfrm>
            <a:off x="2218025" y="298402"/>
            <a:ext cx="8682535" cy="5324535"/>
            <a:chOff x="3273827" y="383244"/>
            <a:chExt cx="8682535" cy="5324535"/>
          </a:xfrm>
        </p:grpSpPr>
        <p:sp>
          <p:nvSpPr>
            <p:cNvPr id="3" name="TextBox 2"/>
            <p:cNvSpPr txBox="1"/>
            <p:nvPr/>
          </p:nvSpPr>
          <p:spPr bwMode="auto">
            <a:xfrm>
              <a:off x="3273827" y="383244"/>
              <a:ext cx="4750025" cy="5324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b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800" b="1" kern="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Everyone knows Biology is made of </a:t>
              </a:r>
              <a:br>
                <a:rPr lang="en-US" sz="2800" b="1" kern="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800" b="1" kern="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kern="0" dirty="0">
                  <a:solidFill>
                    <a:srgbClr val="00206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Structures</a:t>
              </a:r>
              <a:br>
                <a:rPr lang="en-US" sz="4000" b="1" kern="0" dirty="0">
                  <a:solidFill>
                    <a:srgbClr val="00206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</a:br>
              <a:endParaRPr lang="en-US" sz="4000" b="1" kern="0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800" b="1" kern="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Working hypothesis:</a:t>
              </a:r>
            </a:p>
            <a:p>
              <a:pPr algn="ctr">
                <a:defRPr/>
              </a:pPr>
              <a:r>
                <a:rPr lang="en-US" sz="4000" b="1" kern="0" dirty="0">
                  <a:solidFill>
                    <a:srgbClr val="00206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The Structures make </a:t>
              </a:r>
            </a:p>
            <a:p>
              <a:pPr algn="ctr">
                <a:defRPr/>
              </a:pPr>
              <a:r>
                <a:rPr lang="en-US" sz="4000" b="1" kern="0" dirty="0">
                  <a:solidFill>
                    <a:srgbClr val="00206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Devices</a:t>
              </a:r>
              <a:br>
                <a:rPr lang="en-US" sz="4000" b="1" kern="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800" b="1" kern="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span the scales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C3796D-6BBB-4926-AC11-66DE2BC22179}"/>
                </a:ext>
              </a:extLst>
            </p:cNvPr>
            <p:cNvGrpSpPr/>
            <p:nvPr/>
          </p:nvGrpSpPr>
          <p:grpSpPr>
            <a:xfrm>
              <a:off x="9039206" y="2480338"/>
              <a:ext cx="2917156" cy="1897325"/>
              <a:chOff x="9039206" y="2480338"/>
              <a:chExt cx="2917156" cy="189732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4BF0590-32F6-42E8-9190-3DD09B3A038A}"/>
                  </a:ext>
                </a:extLst>
              </p:cNvPr>
              <p:cNvSpPr/>
              <p:nvPr/>
            </p:nvSpPr>
            <p:spPr>
              <a:xfrm rot="1278213">
                <a:off x="9171000" y="2844881"/>
                <a:ext cx="2735044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What is a Device?</a:t>
                </a:r>
              </a:p>
              <a:p>
                <a:pPr algn="ctr"/>
                <a:r>
                  <a:rPr lang="en-US" sz="20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How are they studied?</a:t>
                </a:r>
              </a:p>
              <a:p>
                <a:pPr algn="ctr"/>
                <a:r>
                  <a:rPr lang="en-US" sz="2000" b="0" u="sng" cap="none" spc="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 different talk</a:t>
                </a:r>
                <a:r>
                  <a:rPr lang="en-US" sz="20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!</a:t>
                </a:r>
              </a:p>
            </p:txBody>
          </p:sp>
          <p:sp>
            <p:nvSpPr>
              <p:cNvPr id="40" name="Thought Bubble: Cloud 39">
                <a:extLst>
                  <a:ext uri="{FF2B5EF4-FFF2-40B4-BE49-F238E27FC236}">
                    <a16:creationId xmlns:a16="http://schemas.microsoft.com/office/drawing/2014/main" id="{B9C1EECD-2793-4B68-A248-CCC90077DE3F}"/>
                  </a:ext>
                </a:extLst>
              </p:cNvPr>
              <p:cNvSpPr/>
              <p:nvPr/>
            </p:nvSpPr>
            <p:spPr bwMode="auto">
              <a:xfrm rot="1397068">
                <a:off x="9039206" y="2480338"/>
                <a:ext cx="2917156" cy="1897325"/>
              </a:xfrm>
              <a:prstGeom prst="cloudCallout">
                <a:avLst>
                  <a:gd name="adj1" fmla="val -96010"/>
                  <a:gd name="adj2" fmla="val 134610"/>
                </a:avLst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137160" rIns="91440" bIns="13716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BED8FF8-8D94-4235-A30A-EEC81CB241E5}"/>
              </a:ext>
            </a:extLst>
          </p:cNvPr>
          <p:cNvSpPr/>
          <p:nvPr/>
        </p:nvSpPr>
        <p:spPr>
          <a:xfrm>
            <a:off x="212814" y="621930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F9C49EE-EBC7-4CFF-BA15-BDC3E224A24F}" type="slidenum">
              <a:rPr lang="en-US" kern="0">
                <a:solidFill>
                  <a:sysClr val="windowText" lastClr="000000"/>
                </a:solidFill>
              </a:rPr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57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D2E3D0F4-D9BA-4893-8D0D-58733F98D82F}"/>
              </a:ext>
            </a:extLst>
          </p:cNvPr>
          <p:cNvSpPr/>
          <p:nvPr/>
        </p:nvSpPr>
        <p:spPr bwMode="auto">
          <a:xfrm>
            <a:off x="10136521" y="253742"/>
            <a:ext cx="1423707" cy="1323439"/>
          </a:xfrm>
          <a:prstGeom prst="wedgeEllipseCallout">
            <a:avLst>
              <a:gd name="adj1" fmla="val -218936"/>
              <a:gd name="adj2" fmla="val 105298"/>
            </a:avLst>
          </a:prstGeom>
          <a:blipFill>
            <a:blip r:embed="rId2"/>
            <a:tile tx="0" ty="0" sx="100000" sy="100000" flip="none" algn="tl"/>
          </a:blipFill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45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F16A-5557-4F7C-B961-437DEA196188}"/>
              </a:ext>
            </a:extLst>
          </p:cNvPr>
          <p:cNvSpPr txBox="1"/>
          <p:nvPr/>
        </p:nvSpPr>
        <p:spPr>
          <a:xfrm>
            <a:off x="1731141" y="291791"/>
            <a:ext cx="81506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Kind of Averaging </a:t>
            </a:r>
            <a:b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Device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D15F2-14EA-432F-862C-961C20E76A79}"/>
              </a:ext>
            </a:extLst>
          </p:cNvPr>
          <p:cNvSpPr txBox="1"/>
          <p:nvPr/>
        </p:nvSpPr>
        <p:spPr>
          <a:xfrm>
            <a:off x="1371075" y="1817581"/>
            <a:ext cx="9033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of a Device</a:t>
            </a:r>
            <a:b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is </a:t>
            </a:r>
            <a:r>
              <a:rPr lang="en-US" sz="36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Perfectly Correlated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Input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Averaging in a Device Creates a Perfectly Correlated Replica of the Input</a:t>
            </a:r>
            <a:endParaRPr lang="en-US" sz="32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2592D00-F21F-41B1-9610-EA52355C0C1B}"/>
                  </a:ext>
                </a:extLst>
              </p:cNvPr>
              <p:cNvSpPr/>
              <p:nvPr/>
            </p:nvSpPr>
            <p:spPr>
              <a:xfrm>
                <a:off x="1943410" y="3284557"/>
                <a:ext cx="8305180" cy="1653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nary>
                        <m:naryPr>
                          <m:limLoc m:val="undOvr"/>
                          <m:grow m:val="on"/>
                          <m:subHide m:val="on"/>
                          <m:supHide m:val="on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2592D00-F21F-41B1-9610-EA52355C0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410" y="3284557"/>
                <a:ext cx="8305180" cy="1653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4B2D7D3-D2FC-4FCE-B96B-B9A287DD6EC0}"/>
              </a:ext>
            </a:extLst>
          </p:cNvPr>
          <p:cNvGrpSpPr/>
          <p:nvPr/>
        </p:nvGrpSpPr>
        <p:grpSpPr>
          <a:xfrm>
            <a:off x="2007919" y="3504230"/>
            <a:ext cx="1288917" cy="607979"/>
            <a:chOff x="1799615" y="4085143"/>
            <a:chExt cx="1288917" cy="607979"/>
          </a:xfrm>
        </p:grpSpPr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7C14CE92-1EAD-4BE1-A3B5-FD4E03F45434}"/>
                </a:ext>
              </a:extLst>
            </p:cNvPr>
            <p:cNvSpPr/>
            <p:nvPr/>
          </p:nvSpPr>
          <p:spPr bwMode="auto">
            <a:xfrm>
              <a:off x="1799615" y="4085143"/>
              <a:ext cx="1162455" cy="607979"/>
            </a:xfrm>
            <a:prstGeom prst="wedgeEllipseCallout">
              <a:avLst>
                <a:gd name="adj1" fmla="val 107826"/>
                <a:gd name="adj2" fmla="val 81341"/>
              </a:avLst>
            </a:prstGeom>
            <a:blipFill>
              <a:blip r:embed="rId2"/>
              <a:tile tx="0" ty="0" sx="100000" sy="100000" flip="none" algn="tl"/>
            </a:blip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87021E-10D0-4C33-88AB-64F82343E96C}"/>
                </a:ext>
              </a:extLst>
            </p:cNvPr>
            <p:cNvSpPr txBox="1"/>
            <p:nvPr/>
          </p:nvSpPr>
          <p:spPr>
            <a:xfrm>
              <a:off x="1847175" y="4204466"/>
              <a:ext cx="1241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rgbClr val="002060"/>
                  </a:solidFill>
                </a:rPr>
                <a:t>Not</a:t>
              </a:r>
              <a:r>
                <a:rPr lang="en-US" i="1" dirty="0">
                  <a:solidFill>
                    <a:srgbClr val="002060"/>
                  </a:solidFill>
                </a:rPr>
                <a:t> </a:t>
              </a:r>
              <a:r>
                <a:rPr lang="en-US" sz="1600" i="1" dirty="0">
                  <a:solidFill>
                    <a:srgbClr val="002060"/>
                  </a:solidFill>
                </a:rPr>
                <a:t>equal</a:t>
              </a:r>
              <a:endParaRPr lang="en-US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5290E8-65BE-4972-BA90-E96C4CAA3379}"/>
              </a:ext>
            </a:extLst>
          </p:cNvPr>
          <p:cNvSpPr txBox="1"/>
          <p:nvPr/>
        </p:nvSpPr>
        <p:spPr>
          <a:xfrm>
            <a:off x="10270610" y="549013"/>
            <a:ext cx="1241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2060"/>
                </a:solidFill>
              </a:rPr>
              <a:t>Precise </a:t>
            </a:r>
            <a:br>
              <a:rPr lang="en-US" sz="1600" b="1" i="1" dirty="0">
                <a:solidFill>
                  <a:srgbClr val="002060"/>
                </a:solidFill>
              </a:rPr>
            </a:br>
            <a:r>
              <a:rPr lang="en-US" sz="1600" b="1" i="1" dirty="0">
                <a:solidFill>
                  <a:srgbClr val="002060"/>
                </a:solidFill>
              </a:rPr>
              <a:t>stochastic definition</a:t>
            </a:r>
            <a:endParaRPr lang="en-US" i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32982-3514-4D35-8601-0A50BA07FA64}"/>
              </a:ext>
            </a:extLst>
          </p:cNvPr>
          <p:cNvSpPr txBox="1"/>
          <p:nvPr/>
        </p:nvSpPr>
        <p:spPr>
          <a:xfrm>
            <a:off x="1505091" y="5069302"/>
            <a:ext cx="889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Devices are often Branched One Dimensional Circuits because 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Maxwell Equations Imply Perfect Correlation of Currents 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3C812E-E8BB-4CF0-BE3A-54BD429FAECF}"/>
              </a:ext>
            </a:extLst>
          </p:cNvPr>
          <p:cNvGrpSpPr/>
          <p:nvPr/>
        </p:nvGrpSpPr>
        <p:grpSpPr>
          <a:xfrm>
            <a:off x="1491083" y="3153213"/>
            <a:ext cx="10112058" cy="2649711"/>
            <a:chOff x="1491083" y="3153213"/>
            <a:chExt cx="10112058" cy="26497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8230E4-702A-4C23-9CFD-BC5B8981C3BA}"/>
                </a:ext>
              </a:extLst>
            </p:cNvPr>
            <p:cNvGrpSpPr/>
            <p:nvPr/>
          </p:nvGrpSpPr>
          <p:grpSpPr>
            <a:xfrm>
              <a:off x="10179434" y="3153213"/>
              <a:ext cx="1423707" cy="1323439"/>
              <a:chOff x="10179434" y="3153213"/>
              <a:chExt cx="1423707" cy="1323439"/>
            </a:xfrm>
          </p:grpSpPr>
          <p:sp>
            <p:nvSpPr>
              <p:cNvPr id="9" name="Speech Bubble: Oval 8">
                <a:extLst>
                  <a:ext uri="{FF2B5EF4-FFF2-40B4-BE49-F238E27FC236}">
                    <a16:creationId xmlns:a16="http://schemas.microsoft.com/office/drawing/2014/main" id="{63C8CCBB-5226-4D1B-9F8F-5EC12CB5AA7C}"/>
                  </a:ext>
                </a:extLst>
              </p:cNvPr>
              <p:cNvSpPr/>
              <p:nvPr/>
            </p:nvSpPr>
            <p:spPr bwMode="auto">
              <a:xfrm>
                <a:off x="10179434" y="3153213"/>
                <a:ext cx="1423707" cy="1323439"/>
              </a:xfrm>
              <a:prstGeom prst="wedgeEllipseCallout">
                <a:avLst>
                  <a:gd name="adj1" fmla="val -208358"/>
                  <a:gd name="adj2" fmla="val 97169"/>
                </a:avLst>
              </a:prstGeom>
              <a:blipFill>
                <a:blip r:embed="rId2"/>
                <a:tile tx="0" ty="0" sx="100000" sy="100000" flip="none" algn="tl"/>
              </a:blipFill>
              <a:ln w="1270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137160" rIns="91440" bIns="13716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587F28-3814-4764-9203-2408E1D29828}"/>
                  </a:ext>
                </a:extLst>
              </p:cNvPr>
              <p:cNvSpPr txBox="1"/>
              <p:nvPr/>
            </p:nvSpPr>
            <p:spPr>
              <a:xfrm>
                <a:off x="10488351" y="3496947"/>
                <a:ext cx="10718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dirty="0">
                    <a:solidFill>
                      <a:srgbClr val="002060"/>
                    </a:solidFill>
                  </a:rPr>
                  <a:t>Bob’s </a:t>
                </a:r>
                <a:br>
                  <a:rPr lang="en-US" sz="1600" b="1" i="1" dirty="0">
                    <a:solidFill>
                      <a:srgbClr val="002060"/>
                    </a:solidFill>
                  </a:rPr>
                </a:br>
                <a:r>
                  <a:rPr lang="en-US" sz="1600" b="1" i="1" dirty="0">
                    <a:solidFill>
                      <a:srgbClr val="002060"/>
                    </a:solidFill>
                  </a:rPr>
                  <a:t>Opinion</a:t>
                </a: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0DDC76-534F-4D56-A8B1-0633C29128E1}"/>
                </a:ext>
              </a:extLst>
            </p:cNvPr>
            <p:cNvSpPr/>
            <p:nvPr/>
          </p:nvSpPr>
          <p:spPr bwMode="auto">
            <a:xfrm>
              <a:off x="1491083" y="4841095"/>
              <a:ext cx="8841637" cy="961829"/>
            </a:xfrm>
            <a:prstGeom prst="ellipse">
              <a:avLst/>
            </a:prstGeom>
            <a:noFill/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305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0D7630-8527-47D1-8A61-3B1A43168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57343" y="5842453"/>
            <a:ext cx="28448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5F2C60-8B65-4A42-833A-2C0593D46957}"/>
              </a:ext>
            </a:extLst>
          </p:cNvPr>
          <p:cNvGrpSpPr/>
          <p:nvPr/>
        </p:nvGrpSpPr>
        <p:grpSpPr>
          <a:xfrm>
            <a:off x="1402410" y="2383972"/>
            <a:ext cx="9275211" cy="4396424"/>
            <a:chOff x="847725" y="1556030"/>
            <a:chExt cx="10382250" cy="4076700"/>
          </a:xfrm>
        </p:grpSpPr>
        <p:pic>
          <p:nvPicPr>
            <p:cNvPr id="4" name="Picture 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62016A1-E8FC-4110-B270-ED2D3841A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25" y="1556030"/>
              <a:ext cx="10382250" cy="40767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56929-8FFD-4D14-AE89-ACAE54ED15F7}"/>
                </a:ext>
              </a:extLst>
            </p:cNvPr>
            <p:cNvSpPr/>
            <p:nvPr/>
          </p:nvSpPr>
          <p:spPr bwMode="auto">
            <a:xfrm>
              <a:off x="11136086" y="1787979"/>
              <a:ext cx="93698" cy="76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 useBgFill="1">
          <p:nvSpPr>
            <p:cNvPr id="6" name="Rectangle 5">
              <a:extLst>
                <a:ext uri="{FF2B5EF4-FFF2-40B4-BE49-F238E27FC236}">
                  <a16:creationId xmlns:a16="http://schemas.microsoft.com/office/drawing/2014/main" id="{F33DA3AA-D3FA-45F0-919A-3603BBD872EA}"/>
                </a:ext>
              </a:extLst>
            </p:cNvPr>
            <p:cNvSpPr/>
            <p:nvPr/>
          </p:nvSpPr>
          <p:spPr bwMode="auto">
            <a:xfrm rot="2280834">
              <a:off x="11073493" y="1975757"/>
              <a:ext cx="125186" cy="45719"/>
            </a:xfrm>
            <a:prstGeom prst="rect">
              <a:avLst/>
            </a:prstGeom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058F5-94AD-42C0-AC0E-45FCE31F2FC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32185" y="1998616"/>
              <a:ext cx="334107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73185B-DB3F-43DD-B6EC-7412FA3427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67718" y="1999523"/>
              <a:ext cx="165086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2B8DA8-E47F-4F09-9821-97008F40A7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4195" y="1998616"/>
              <a:ext cx="165086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E38B60-47D8-4F7C-B392-2C042F567A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8614" y="1998616"/>
              <a:ext cx="236876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FDE3CA-4BF8-4B1D-A456-09D543D900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20683" y="1998616"/>
              <a:ext cx="165086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ACA470-EF3A-4F87-8F14-2F891B115E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33558" y="1998616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6E524D-4D12-41D2-81D2-5ED9BA85F0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11243" y="1998616"/>
              <a:ext cx="17417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3A0ABE-C230-4CDE-B9B1-8DF7524E6F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579428" y="1998616"/>
              <a:ext cx="489858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A5841-C132-4EC5-8340-691A242DAB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570295" y="3835581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09F53C-ED24-4DD1-BB0C-3DD227D1D7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43901" y="3808366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5D6F1E-2FDE-4852-BC2E-4252C81522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74379" y="3828504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E7B88B-79E4-41C2-B7C1-EB0DF5BE18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38850" y="3806105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DC97CC-C989-49CB-A858-9372F37F85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38007" y="3806105"/>
              <a:ext cx="531274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FCD000-5CB7-4153-877F-2CC3E3E454D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72443" y="3828504"/>
              <a:ext cx="229195" cy="7077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7EBE66B-1BDD-4A27-8A66-E78208BA24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8614" y="3806105"/>
              <a:ext cx="394607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BB69708-3345-4BDD-AFF5-4F9E4BCEC8E8}"/>
              </a:ext>
            </a:extLst>
          </p:cNvPr>
          <p:cNvSpPr txBox="1"/>
          <p:nvPr/>
        </p:nvSpPr>
        <p:spPr>
          <a:xfrm>
            <a:off x="3873894" y="41459"/>
            <a:ext cx="45481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Structural Complexity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 characteristic of life,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 daunting to mathematicians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the</a:t>
            </a: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Hierarchy of Devices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FD9850-B96F-4857-97C3-91C89386338A}"/>
              </a:ext>
            </a:extLst>
          </p:cNvPr>
          <p:cNvSpPr/>
          <p:nvPr/>
        </p:nvSpPr>
        <p:spPr>
          <a:xfrm rot="1278213">
            <a:off x="9279130" y="448969"/>
            <a:ext cx="259525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a Device?</a:t>
            </a:r>
          </a:p>
          <a:p>
            <a:pPr algn="ctr"/>
            <a:r>
              <a: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are they studied?</a:t>
            </a:r>
          </a:p>
          <a:p>
            <a:pPr algn="ctr"/>
            <a:r>
              <a: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different talk!</a:t>
            </a:r>
          </a:p>
        </p:txBody>
      </p:sp>
      <p:sp>
        <p:nvSpPr>
          <p:cNvPr id="27" name="Thought Bubble: Cloud 26">
            <a:extLst>
              <a:ext uri="{FF2B5EF4-FFF2-40B4-BE49-F238E27FC236}">
                <a16:creationId xmlns:a16="http://schemas.microsoft.com/office/drawing/2014/main" id="{59754BAD-4572-4701-A6AE-F3C33F1BF630}"/>
              </a:ext>
            </a:extLst>
          </p:cNvPr>
          <p:cNvSpPr/>
          <p:nvPr/>
        </p:nvSpPr>
        <p:spPr bwMode="auto">
          <a:xfrm rot="1397068">
            <a:off x="9112323" y="148801"/>
            <a:ext cx="3046546" cy="2068197"/>
          </a:xfrm>
          <a:prstGeom prst="cloudCallout">
            <a:avLst>
              <a:gd name="adj1" fmla="val -62648"/>
              <a:gd name="adj2" fmla="val 59906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70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F16A-5557-4F7C-B961-437DEA196188}"/>
              </a:ext>
            </a:extLst>
          </p:cNvPr>
          <p:cNvSpPr txBox="1"/>
          <p:nvPr/>
        </p:nvSpPr>
        <p:spPr>
          <a:xfrm>
            <a:off x="2580967" y="850341"/>
            <a:ext cx="7175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a few thousand atoms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conceivably control 10</a:t>
            </a:r>
            <a:r>
              <a:rPr lang="en-US" sz="3600" b="1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Aft>
                <a:spcPts val="600"/>
              </a:spcAft>
              <a:tabLst>
                <a:tab pos="457200" algn="l"/>
                <a:tab pos="914400" algn="l"/>
                <a:tab pos="5486400" algn="r"/>
              </a:tabLst>
              <a:defRPr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13182-4D41-484A-A79E-CDB1EFFF26FE}"/>
              </a:ext>
            </a:extLst>
          </p:cNvPr>
          <p:cNvSpPr txBox="1"/>
          <p:nvPr/>
        </p:nvSpPr>
        <p:spPr>
          <a:xfrm>
            <a:off x="2904893" y="2670620"/>
            <a:ext cx="5648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40000"/>
                </a:solidFill>
              </a:rPr>
              <a:t>ANSWER:</a:t>
            </a:r>
            <a:br>
              <a:rPr lang="en-US" sz="3600" b="1" dirty="0">
                <a:solidFill>
                  <a:srgbClr val="740000"/>
                </a:solidFill>
              </a:rPr>
            </a:br>
            <a:r>
              <a:rPr lang="en-US" sz="3600" b="1" dirty="0">
                <a:solidFill>
                  <a:srgbClr val="740000"/>
                </a:solidFill>
              </a:rPr>
              <a:t>by forming  a </a:t>
            </a:r>
          </a:p>
          <a:p>
            <a:pPr algn="ctr"/>
            <a:r>
              <a:rPr lang="en-US" sz="3600" b="1" dirty="0">
                <a:solidFill>
                  <a:srgbClr val="740000"/>
                </a:solidFill>
              </a:rPr>
              <a:t>HIERARCHY of DEVICES</a:t>
            </a:r>
          </a:p>
        </p:txBody>
      </p:sp>
    </p:spTree>
    <p:extLst>
      <p:ext uri="{BB962C8B-B14F-4D97-AF65-F5344CB8AC3E}">
        <p14:creationId xmlns:p14="http://schemas.microsoft.com/office/powerpoint/2010/main" val="961755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693303-420C-4FEB-95D3-75C53B802493}"/>
              </a:ext>
            </a:extLst>
          </p:cNvPr>
          <p:cNvSpPr/>
          <p:nvPr/>
        </p:nvSpPr>
        <p:spPr bwMode="auto">
          <a:xfrm>
            <a:off x="3669187" y="2646818"/>
            <a:ext cx="1512413" cy="301622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A844B1-000C-4C8C-B90D-03743AB0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08" y="314325"/>
            <a:ext cx="10182225" cy="6229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09BE-B01A-4953-9D49-0AE3A6400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BCB97B99-735E-4A01-9D2E-31FC736B85AD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BAE61-7938-458D-93A1-59ABE1834899}"/>
              </a:ext>
            </a:extLst>
          </p:cNvPr>
          <p:cNvCxnSpPr/>
          <p:nvPr/>
        </p:nvCxnSpPr>
        <p:spPr>
          <a:xfrm>
            <a:off x="2743200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13112F-5812-49D8-AA08-88AFEE2C040F}"/>
              </a:ext>
            </a:extLst>
          </p:cNvPr>
          <p:cNvCxnSpPr/>
          <p:nvPr/>
        </p:nvCxnSpPr>
        <p:spPr>
          <a:xfrm>
            <a:off x="3614057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607B10-00FC-4EEE-AB25-77A21271C2EA}"/>
              </a:ext>
            </a:extLst>
          </p:cNvPr>
          <p:cNvCxnSpPr>
            <a:cxnSpLocks/>
          </p:cNvCxnSpPr>
          <p:nvPr/>
        </p:nvCxnSpPr>
        <p:spPr>
          <a:xfrm>
            <a:off x="5181600" y="2797629"/>
            <a:ext cx="843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F65141-DD35-419A-A190-E62162EFEE60}"/>
              </a:ext>
            </a:extLst>
          </p:cNvPr>
          <p:cNvCxnSpPr>
            <a:cxnSpLocks/>
          </p:cNvCxnSpPr>
          <p:nvPr/>
        </p:nvCxnSpPr>
        <p:spPr>
          <a:xfrm>
            <a:off x="5998029" y="2797629"/>
            <a:ext cx="212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39940-C9CA-4EAF-8F2D-BEDEEE68EC05}"/>
              </a:ext>
            </a:extLst>
          </p:cNvPr>
          <p:cNvCxnSpPr>
            <a:cxnSpLocks/>
          </p:cNvCxnSpPr>
          <p:nvPr/>
        </p:nvCxnSpPr>
        <p:spPr>
          <a:xfrm>
            <a:off x="7287986" y="2797629"/>
            <a:ext cx="2558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509320-CEA1-4F0B-97D8-673B62492604}"/>
              </a:ext>
            </a:extLst>
          </p:cNvPr>
          <p:cNvCxnSpPr>
            <a:cxnSpLocks/>
          </p:cNvCxnSpPr>
          <p:nvPr/>
        </p:nvCxnSpPr>
        <p:spPr>
          <a:xfrm>
            <a:off x="8275864" y="2797629"/>
            <a:ext cx="1660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D58219-B7CF-4275-9055-DA8D09C7400B}"/>
              </a:ext>
            </a:extLst>
          </p:cNvPr>
          <p:cNvCxnSpPr>
            <a:cxnSpLocks/>
          </p:cNvCxnSpPr>
          <p:nvPr/>
        </p:nvCxnSpPr>
        <p:spPr>
          <a:xfrm>
            <a:off x="9552214" y="2811237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C4311D-CB0E-4813-8E00-688668AF9E3E}"/>
              </a:ext>
            </a:extLst>
          </p:cNvPr>
          <p:cNvCxnSpPr>
            <a:cxnSpLocks/>
          </p:cNvCxnSpPr>
          <p:nvPr/>
        </p:nvCxnSpPr>
        <p:spPr>
          <a:xfrm>
            <a:off x="9386206" y="4593772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8EB19E-C3C7-45A4-93B7-4378F3ACC876}"/>
              </a:ext>
            </a:extLst>
          </p:cNvPr>
          <p:cNvCxnSpPr>
            <a:cxnSpLocks/>
          </p:cNvCxnSpPr>
          <p:nvPr/>
        </p:nvCxnSpPr>
        <p:spPr>
          <a:xfrm>
            <a:off x="5998029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EE2371-C6F3-4454-9630-AFE6D094BA37}"/>
              </a:ext>
            </a:extLst>
          </p:cNvPr>
          <p:cNvCxnSpPr>
            <a:cxnSpLocks/>
          </p:cNvCxnSpPr>
          <p:nvPr/>
        </p:nvCxnSpPr>
        <p:spPr>
          <a:xfrm>
            <a:off x="7206344" y="4610100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8171E2-D482-412F-BDCD-4A761CC17E4E}"/>
              </a:ext>
            </a:extLst>
          </p:cNvPr>
          <p:cNvCxnSpPr>
            <a:cxnSpLocks/>
          </p:cNvCxnSpPr>
          <p:nvPr/>
        </p:nvCxnSpPr>
        <p:spPr>
          <a:xfrm>
            <a:off x="8247290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6168B1-FAA5-4296-8456-CF19FB76D8B3}"/>
              </a:ext>
            </a:extLst>
          </p:cNvPr>
          <p:cNvCxnSpPr>
            <a:cxnSpLocks/>
          </p:cNvCxnSpPr>
          <p:nvPr/>
        </p:nvCxnSpPr>
        <p:spPr>
          <a:xfrm>
            <a:off x="4928507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C1FF0A-6673-47CD-AB64-9F0C2C4A5057}"/>
              </a:ext>
            </a:extLst>
          </p:cNvPr>
          <p:cNvCxnSpPr>
            <a:cxnSpLocks/>
          </p:cNvCxnSpPr>
          <p:nvPr/>
        </p:nvCxnSpPr>
        <p:spPr>
          <a:xfrm>
            <a:off x="3563033" y="4607379"/>
            <a:ext cx="268738" cy="27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F25389-6617-4786-B09B-6DF075252847}"/>
              </a:ext>
            </a:extLst>
          </p:cNvPr>
          <p:cNvCxnSpPr>
            <a:cxnSpLocks/>
          </p:cNvCxnSpPr>
          <p:nvPr/>
        </p:nvCxnSpPr>
        <p:spPr>
          <a:xfrm>
            <a:off x="2533650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7D39A0-5558-4323-B5E7-D77D437B3B28}"/>
              </a:ext>
            </a:extLst>
          </p:cNvPr>
          <p:cNvSpPr/>
          <p:nvPr/>
        </p:nvSpPr>
        <p:spPr bwMode="auto">
          <a:xfrm>
            <a:off x="2071991" y="812260"/>
            <a:ext cx="744166" cy="286964"/>
          </a:xfrm>
          <a:prstGeom prst="round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D37C0B-4128-497B-A7EA-3E4A904E8B8C}"/>
              </a:ext>
            </a:extLst>
          </p:cNvPr>
          <p:cNvSpPr/>
          <p:nvPr/>
        </p:nvSpPr>
        <p:spPr bwMode="auto">
          <a:xfrm>
            <a:off x="569068" y="661481"/>
            <a:ext cx="841443" cy="359923"/>
          </a:xfrm>
          <a:prstGeom prst="round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 useBgFill="1">
        <p:nvSpPr>
          <p:cNvPr id="22" name="TextBox 21">
            <a:extLst>
              <a:ext uri="{FF2B5EF4-FFF2-40B4-BE49-F238E27FC236}">
                <a16:creationId xmlns:a16="http://schemas.microsoft.com/office/drawing/2014/main" id="{5E97215B-DF94-4E2D-A881-DFABEB44612A}"/>
              </a:ext>
            </a:extLst>
          </p:cNvPr>
          <p:cNvSpPr txBox="1"/>
          <p:nvPr/>
        </p:nvSpPr>
        <p:spPr>
          <a:xfrm>
            <a:off x="2428674" y="350759"/>
            <a:ext cx="876261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Nerve Signaling 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1600" b="1" dirty="0">
                <a:latin typeface="Arial Black" panose="020B0A04020102020204" pitchFamily="34" charset="0"/>
              </a:rPr>
              <a:t>is a 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3200" dirty="0">
                <a:latin typeface="Arial Black" panose="020B0A04020102020204" pitchFamily="34" charset="0"/>
              </a:rPr>
              <a:t>Hierarchy of Devices</a:t>
            </a:r>
          </a:p>
        </p:txBody>
      </p:sp>
    </p:spTree>
    <p:extLst>
      <p:ext uri="{BB962C8B-B14F-4D97-AF65-F5344CB8AC3E}">
        <p14:creationId xmlns:p14="http://schemas.microsoft.com/office/powerpoint/2010/main" val="3506575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83ED-01DA-4B40-B1D1-78935269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4555"/>
            <a:ext cx="10363200" cy="1143000"/>
          </a:xfrm>
        </p:spPr>
        <p:txBody>
          <a:bodyPr/>
          <a:lstStyle/>
          <a:p>
            <a:r>
              <a:rPr lang="en-US" b="1" dirty="0"/>
              <a:t>Voltage Sensor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One Device</a:t>
            </a:r>
            <a:br>
              <a:rPr lang="en-US" dirty="0"/>
            </a:br>
            <a:r>
              <a:rPr lang="en-US" dirty="0"/>
              <a:t>in the Hierarchy that makes a Nerve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0AFA-4B56-4371-9F93-53919170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DCCCC7-43F8-45B1-98F1-7B7F1932E63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6F3434-C7A9-40DB-BAC4-037758E638BC}"/>
              </a:ext>
            </a:extLst>
          </p:cNvPr>
          <p:cNvGrpSpPr/>
          <p:nvPr/>
        </p:nvGrpSpPr>
        <p:grpSpPr>
          <a:xfrm>
            <a:off x="2429853" y="2226116"/>
            <a:ext cx="7746887" cy="3548768"/>
            <a:chOff x="945972" y="614495"/>
            <a:chExt cx="10072432" cy="5889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72FABE-40FE-40B9-B519-B1D1A9983525}"/>
                </a:ext>
              </a:extLst>
            </p:cNvPr>
            <p:cNvSpPr txBox="1"/>
            <p:nvPr/>
          </p:nvSpPr>
          <p:spPr>
            <a:xfrm>
              <a:off x="3520350" y="6043867"/>
              <a:ext cx="4079279" cy="45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Black" panose="020B0A04020102020204" pitchFamily="34" charset="0"/>
                  <a:cs typeface="Aharoni" panose="02010803020104030203" pitchFamily="2" charset="-79"/>
                </a:rPr>
                <a:t>Plug = Push Rod = S4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FEB344-CC06-4CB7-A4EA-89954B1DC0D0}"/>
                </a:ext>
              </a:extLst>
            </p:cNvPr>
            <p:cNvGrpSpPr/>
            <p:nvPr/>
          </p:nvGrpSpPr>
          <p:grpSpPr>
            <a:xfrm>
              <a:off x="945972" y="614495"/>
              <a:ext cx="10072432" cy="5870366"/>
              <a:chOff x="945972" y="614495"/>
              <a:chExt cx="10072432" cy="5870366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D4FAD57-8C2B-45BE-8478-22B2E64BEC56}"/>
                  </a:ext>
                </a:extLst>
              </p:cNvPr>
              <p:cNvSpPr/>
              <p:nvPr/>
            </p:nvSpPr>
            <p:spPr bwMode="auto">
              <a:xfrm rot="161124">
                <a:off x="945972" y="614495"/>
                <a:ext cx="3868031" cy="5870366"/>
              </a:xfrm>
              <a:custGeom>
                <a:avLst/>
                <a:gdLst>
                  <a:gd name="connsiteX0" fmla="*/ 3699164 w 3979849"/>
                  <a:gd name="connsiteY0" fmla="*/ 644236 h 5808518"/>
                  <a:gd name="connsiteX1" fmla="*/ 2327564 w 3979849"/>
                  <a:gd name="connsiteY1" fmla="*/ 270163 h 5808518"/>
                  <a:gd name="connsiteX2" fmla="*/ 2296391 w 3979849"/>
                  <a:gd name="connsiteY2" fmla="*/ 207818 h 5808518"/>
                  <a:gd name="connsiteX3" fmla="*/ 2265218 w 3979849"/>
                  <a:gd name="connsiteY3" fmla="*/ 176645 h 5808518"/>
                  <a:gd name="connsiteX4" fmla="*/ 2213264 w 3979849"/>
                  <a:gd name="connsiteY4" fmla="*/ 114300 h 5808518"/>
                  <a:gd name="connsiteX5" fmla="*/ 2057400 w 3979849"/>
                  <a:gd name="connsiteY5" fmla="*/ 20782 h 5808518"/>
                  <a:gd name="connsiteX6" fmla="*/ 1984664 w 3979849"/>
                  <a:gd name="connsiteY6" fmla="*/ 0 h 5808518"/>
                  <a:gd name="connsiteX7" fmla="*/ 1849582 w 3979849"/>
                  <a:gd name="connsiteY7" fmla="*/ 10391 h 5808518"/>
                  <a:gd name="connsiteX8" fmla="*/ 1641764 w 3979849"/>
                  <a:gd name="connsiteY8" fmla="*/ 31172 h 5808518"/>
                  <a:gd name="connsiteX9" fmla="*/ 1122218 w 3979849"/>
                  <a:gd name="connsiteY9" fmla="*/ 41563 h 5808518"/>
                  <a:gd name="connsiteX10" fmla="*/ 966355 w 3979849"/>
                  <a:gd name="connsiteY10" fmla="*/ 72736 h 5808518"/>
                  <a:gd name="connsiteX11" fmla="*/ 883227 w 3979849"/>
                  <a:gd name="connsiteY11" fmla="*/ 114300 h 5808518"/>
                  <a:gd name="connsiteX12" fmla="*/ 862445 w 3979849"/>
                  <a:gd name="connsiteY12" fmla="*/ 124691 h 5808518"/>
                  <a:gd name="connsiteX13" fmla="*/ 810491 w 3979849"/>
                  <a:gd name="connsiteY13" fmla="*/ 135082 h 5808518"/>
                  <a:gd name="connsiteX14" fmla="*/ 706582 w 3979849"/>
                  <a:gd name="connsiteY14" fmla="*/ 166254 h 5808518"/>
                  <a:gd name="connsiteX15" fmla="*/ 477982 w 3979849"/>
                  <a:gd name="connsiteY15" fmla="*/ 218209 h 5808518"/>
                  <a:gd name="connsiteX16" fmla="*/ 446809 w 3979849"/>
                  <a:gd name="connsiteY16" fmla="*/ 238991 h 5808518"/>
                  <a:gd name="connsiteX17" fmla="*/ 384464 w 3979849"/>
                  <a:gd name="connsiteY17" fmla="*/ 311727 h 5808518"/>
                  <a:gd name="connsiteX18" fmla="*/ 363682 w 3979849"/>
                  <a:gd name="connsiteY18" fmla="*/ 374072 h 5808518"/>
                  <a:gd name="connsiteX19" fmla="*/ 353291 w 3979849"/>
                  <a:gd name="connsiteY19" fmla="*/ 394854 h 5808518"/>
                  <a:gd name="connsiteX20" fmla="*/ 332509 w 3979849"/>
                  <a:gd name="connsiteY20" fmla="*/ 457200 h 5808518"/>
                  <a:gd name="connsiteX21" fmla="*/ 290945 w 3979849"/>
                  <a:gd name="connsiteY21" fmla="*/ 561109 h 5808518"/>
                  <a:gd name="connsiteX22" fmla="*/ 228600 w 3979849"/>
                  <a:gd name="connsiteY22" fmla="*/ 654627 h 5808518"/>
                  <a:gd name="connsiteX23" fmla="*/ 187036 w 3979849"/>
                  <a:gd name="connsiteY23" fmla="*/ 706582 h 5808518"/>
                  <a:gd name="connsiteX24" fmla="*/ 114300 w 3979849"/>
                  <a:gd name="connsiteY24" fmla="*/ 852054 h 5808518"/>
                  <a:gd name="connsiteX25" fmla="*/ 103909 w 3979849"/>
                  <a:gd name="connsiteY25" fmla="*/ 872836 h 5808518"/>
                  <a:gd name="connsiteX26" fmla="*/ 72736 w 3979849"/>
                  <a:gd name="connsiteY26" fmla="*/ 966354 h 5808518"/>
                  <a:gd name="connsiteX27" fmla="*/ 51955 w 3979849"/>
                  <a:gd name="connsiteY27" fmla="*/ 1091045 h 5808518"/>
                  <a:gd name="connsiteX28" fmla="*/ 41564 w 3979849"/>
                  <a:gd name="connsiteY28" fmla="*/ 1194954 h 5808518"/>
                  <a:gd name="connsiteX29" fmla="*/ 10391 w 3979849"/>
                  <a:gd name="connsiteY29" fmla="*/ 1413163 h 5808518"/>
                  <a:gd name="connsiteX30" fmla="*/ 0 w 3979849"/>
                  <a:gd name="connsiteY30" fmla="*/ 1527463 h 5808518"/>
                  <a:gd name="connsiteX31" fmla="*/ 20782 w 3979849"/>
                  <a:gd name="connsiteY31" fmla="*/ 1849582 h 5808518"/>
                  <a:gd name="connsiteX32" fmla="*/ 41564 w 3979849"/>
                  <a:gd name="connsiteY32" fmla="*/ 2005445 h 5808518"/>
                  <a:gd name="connsiteX33" fmla="*/ 51955 w 3979849"/>
                  <a:gd name="connsiteY33" fmla="*/ 2119745 h 5808518"/>
                  <a:gd name="connsiteX34" fmla="*/ 31173 w 3979849"/>
                  <a:gd name="connsiteY34" fmla="*/ 2587336 h 5808518"/>
                  <a:gd name="connsiteX35" fmla="*/ 51955 w 3979849"/>
                  <a:gd name="connsiteY35" fmla="*/ 2961409 h 5808518"/>
                  <a:gd name="connsiteX36" fmla="*/ 83127 w 3979849"/>
                  <a:gd name="connsiteY36" fmla="*/ 3138054 h 5808518"/>
                  <a:gd name="connsiteX37" fmla="*/ 114300 w 3979849"/>
                  <a:gd name="connsiteY37" fmla="*/ 3366654 h 5808518"/>
                  <a:gd name="connsiteX38" fmla="*/ 93518 w 3979849"/>
                  <a:gd name="connsiteY38" fmla="*/ 3605645 h 5808518"/>
                  <a:gd name="connsiteX39" fmla="*/ 72736 w 3979849"/>
                  <a:gd name="connsiteY39" fmla="*/ 3813463 h 5808518"/>
                  <a:gd name="connsiteX40" fmla="*/ 62345 w 3979849"/>
                  <a:gd name="connsiteY40" fmla="*/ 3958936 h 5808518"/>
                  <a:gd name="connsiteX41" fmla="*/ 51955 w 3979849"/>
                  <a:gd name="connsiteY41" fmla="*/ 4083627 h 5808518"/>
                  <a:gd name="connsiteX42" fmla="*/ 72736 w 3979849"/>
                  <a:gd name="connsiteY42" fmla="*/ 4436918 h 5808518"/>
                  <a:gd name="connsiteX43" fmla="*/ 62345 w 3979849"/>
                  <a:gd name="connsiteY43" fmla="*/ 4509654 h 5808518"/>
                  <a:gd name="connsiteX44" fmla="*/ 20782 w 3979849"/>
                  <a:gd name="connsiteY44" fmla="*/ 4696691 h 5808518"/>
                  <a:gd name="connsiteX45" fmla="*/ 31173 w 3979849"/>
                  <a:gd name="connsiteY45" fmla="*/ 4821382 h 5808518"/>
                  <a:gd name="connsiteX46" fmla="*/ 93518 w 3979849"/>
                  <a:gd name="connsiteY46" fmla="*/ 4873336 h 5808518"/>
                  <a:gd name="connsiteX47" fmla="*/ 114300 w 3979849"/>
                  <a:gd name="connsiteY47" fmla="*/ 4883727 h 5808518"/>
                  <a:gd name="connsiteX48" fmla="*/ 155864 w 3979849"/>
                  <a:gd name="connsiteY48" fmla="*/ 4925291 h 5808518"/>
                  <a:gd name="connsiteX49" fmla="*/ 187036 w 3979849"/>
                  <a:gd name="connsiteY49" fmla="*/ 4977245 h 5808518"/>
                  <a:gd name="connsiteX50" fmla="*/ 353291 w 3979849"/>
                  <a:gd name="connsiteY50" fmla="*/ 5153891 h 5808518"/>
                  <a:gd name="connsiteX51" fmla="*/ 426027 w 3979849"/>
                  <a:gd name="connsiteY51" fmla="*/ 5195454 h 5808518"/>
                  <a:gd name="connsiteX52" fmla="*/ 519545 w 3979849"/>
                  <a:gd name="connsiteY52" fmla="*/ 5268191 h 5808518"/>
                  <a:gd name="connsiteX53" fmla="*/ 644236 w 3979849"/>
                  <a:gd name="connsiteY53" fmla="*/ 5340927 h 5808518"/>
                  <a:gd name="connsiteX54" fmla="*/ 727364 w 3979849"/>
                  <a:gd name="connsiteY54" fmla="*/ 5382491 h 5808518"/>
                  <a:gd name="connsiteX55" fmla="*/ 800100 w 3979849"/>
                  <a:gd name="connsiteY55" fmla="*/ 5434445 h 5808518"/>
                  <a:gd name="connsiteX56" fmla="*/ 852055 w 3979849"/>
                  <a:gd name="connsiteY56" fmla="*/ 5476009 h 5808518"/>
                  <a:gd name="connsiteX57" fmla="*/ 893618 w 3979849"/>
                  <a:gd name="connsiteY57" fmla="*/ 5496791 h 5808518"/>
                  <a:gd name="connsiteX58" fmla="*/ 945573 w 3979849"/>
                  <a:gd name="connsiteY58" fmla="*/ 5527963 h 5808518"/>
                  <a:gd name="connsiteX59" fmla="*/ 976745 w 3979849"/>
                  <a:gd name="connsiteY59" fmla="*/ 5548745 h 5808518"/>
                  <a:gd name="connsiteX60" fmla="*/ 1039091 w 3979849"/>
                  <a:gd name="connsiteY60" fmla="*/ 5579918 h 5808518"/>
                  <a:gd name="connsiteX61" fmla="*/ 1070264 w 3979849"/>
                  <a:gd name="connsiteY61" fmla="*/ 5590309 h 5808518"/>
                  <a:gd name="connsiteX62" fmla="*/ 1122218 w 3979849"/>
                  <a:gd name="connsiteY62" fmla="*/ 5621482 h 5808518"/>
                  <a:gd name="connsiteX63" fmla="*/ 1163782 w 3979849"/>
                  <a:gd name="connsiteY63" fmla="*/ 5642263 h 5808518"/>
                  <a:gd name="connsiteX64" fmla="*/ 1184564 w 3979849"/>
                  <a:gd name="connsiteY64" fmla="*/ 5652654 h 5808518"/>
                  <a:gd name="connsiteX65" fmla="*/ 1215736 w 3979849"/>
                  <a:gd name="connsiteY65" fmla="*/ 5663045 h 5808518"/>
                  <a:gd name="connsiteX66" fmla="*/ 1309255 w 3979849"/>
                  <a:gd name="connsiteY66" fmla="*/ 5704609 h 5808518"/>
                  <a:gd name="connsiteX67" fmla="*/ 1340427 w 3979849"/>
                  <a:gd name="connsiteY67" fmla="*/ 5715000 h 5808518"/>
                  <a:gd name="connsiteX68" fmla="*/ 1361209 w 3979849"/>
                  <a:gd name="connsiteY68" fmla="*/ 5725391 h 5808518"/>
                  <a:gd name="connsiteX69" fmla="*/ 1527464 w 3979849"/>
                  <a:gd name="connsiteY69" fmla="*/ 5746172 h 5808518"/>
                  <a:gd name="connsiteX70" fmla="*/ 1756064 w 3979849"/>
                  <a:gd name="connsiteY70" fmla="*/ 5766954 h 5808518"/>
                  <a:gd name="connsiteX71" fmla="*/ 2213264 w 3979849"/>
                  <a:gd name="connsiteY71" fmla="*/ 5766954 h 5808518"/>
                  <a:gd name="connsiteX72" fmla="*/ 2400300 w 3979849"/>
                  <a:gd name="connsiteY72" fmla="*/ 5787736 h 5808518"/>
                  <a:gd name="connsiteX73" fmla="*/ 2504209 w 3979849"/>
                  <a:gd name="connsiteY73" fmla="*/ 5808518 h 5808518"/>
                  <a:gd name="connsiteX74" fmla="*/ 2763982 w 3979849"/>
                  <a:gd name="connsiteY74" fmla="*/ 5787736 h 5808518"/>
                  <a:gd name="connsiteX75" fmla="*/ 2805545 w 3979849"/>
                  <a:gd name="connsiteY75" fmla="*/ 5777345 h 5808518"/>
                  <a:gd name="connsiteX76" fmla="*/ 2888673 w 3979849"/>
                  <a:gd name="connsiteY76" fmla="*/ 5766954 h 5808518"/>
                  <a:gd name="connsiteX77" fmla="*/ 2951018 w 3979849"/>
                  <a:gd name="connsiteY77" fmla="*/ 5735782 h 5808518"/>
                  <a:gd name="connsiteX78" fmla="*/ 3002973 w 3979849"/>
                  <a:gd name="connsiteY78" fmla="*/ 5715000 h 5808518"/>
                  <a:gd name="connsiteX79" fmla="*/ 3065318 w 3979849"/>
                  <a:gd name="connsiteY79" fmla="*/ 5663045 h 5808518"/>
                  <a:gd name="connsiteX80" fmla="*/ 3086100 w 3979849"/>
                  <a:gd name="connsiteY80" fmla="*/ 5652654 h 5808518"/>
                  <a:gd name="connsiteX81" fmla="*/ 3148445 w 3979849"/>
                  <a:gd name="connsiteY81" fmla="*/ 5579918 h 5808518"/>
                  <a:gd name="connsiteX82" fmla="*/ 3190009 w 3979849"/>
                  <a:gd name="connsiteY82" fmla="*/ 5548745 h 5808518"/>
                  <a:gd name="connsiteX83" fmla="*/ 3262745 w 3979849"/>
                  <a:gd name="connsiteY83" fmla="*/ 5476009 h 5808518"/>
                  <a:gd name="connsiteX84" fmla="*/ 3325091 w 3979849"/>
                  <a:gd name="connsiteY84" fmla="*/ 5413663 h 5808518"/>
                  <a:gd name="connsiteX85" fmla="*/ 3377045 w 3979849"/>
                  <a:gd name="connsiteY85" fmla="*/ 5361709 h 5808518"/>
                  <a:gd name="connsiteX86" fmla="*/ 3397827 w 3979849"/>
                  <a:gd name="connsiteY86" fmla="*/ 5330536 h 5808518"/>
                  <a:gd name="connsiteX87" fmla="*/ 3418609 w 3979849"/>
                  <a:gd name="connsiteY87" fmla="*/ 5288972 h 5808518"/>
                  <a:gd name="connsiteX88" fmla="*/ 3439391 w 3979849"/>
                  <a:gd name="connsiteY88" fmla="*/ 5268191 h 5808518"/>
                  <a:gd name="connsiteX89" fmla="*/ 3480955 w 3979849"/>
                  <a:gd name="connsiteY89" fmla="*/ 5195454 h 5808518"/>
                  <a:gd name="connsiteX90" fmla="*/ 3543300 w 3979849"/>
                  <a:gd name="connsiteY90" fmla="*/ 5122718 h 5808518"/>
                  <a:gd name="connsiteX91" fmla="*/ 3564082 w 3979849"/>
                  <a:gd name="connsiteY91" fmla="*/ 5081154 h 5808518"/>
                  <a:gd name="connsiteX92" fmla="*/ 3584864 w 3979849"/>
                  <a:gd name="connsiteY92" fmla="*/ 5060372 h 5808518"/>
                  <a:gd name="connsiteX93" fmla="*/ 3595255 w 3979849"/>
                  <a:gd name="connsiteY93" fmla="*/ 5039591 h 5808518"/>
                  <a:gd name="connsiteX94" fmla="*/ 3616036 w 3979849"/>
                  <a:gd name="connsiteY94" fmla="*/ 5029200 h 5808518"/>
                  <a:gd name="connsiteX95" fmla="*/ 3636818 w 3979849"/>
                  <a:gd name="connsiteY95" fmla="*/ 5008418 h 5808518"/>
                  <a:gd name="connsiteX96" fmla="*/ 3647209 w 3979849"/>
                  <a:gd name="connsiteY96" fmla="*/ 4977245 h 5808518"/>
                  <a:gd name="connsiteX97" fmla="*/ 3667991 w 3979849"/>
                  <a:gd name="connsiteY97" fmla="*/ 4935682 h 5808518"/>
                  <a:gd name="connsiteX98" fmla="*/ 3678382 w 3979849"/>
                  <a:gd name="connsiteY98" fmla="*/ 4894118 h 5808518"/>
                  <a:gd name="connsiteX99" fmla="*/ 3709555 w 3979849"/>
                  <a:gd name="connsiteY99" fmla="*/ 4842163 h 5808518"/>
                  <a:gd name="connsiteX100" fmla="*/ 3719945 w 3979849"/>
                  <a:gd name="connsiteY100" fmla="*/ 4821382 h 5808518"/>
                  <a:gd name="connsiteX101" fmla="*/ 3730336 w 3979849"/>
                  <a:gd name="connsiteY101" fmla="*/ 4790209 h 5808518"/>
                  <a:gd name="connsiteX102" fmla="*/ 3751118 w 3979849"/>
                  <a:gd name="connsiteY102" fmla="*/ 4748645 h 5808518"/>
                  <a:gd name="connsiteX103" fmla="*/ 3761509 w 3979849"/>
                  <a:gd name="connsiteY103" fmla="*/ 4717472 h 5808518"/>
                  <a:gd name="connsiteX104" fmla="*/ 3782291 w 3979849"/>
                  <a:gd name="connsiteY104" fmla="*/ 4696691 h 5808518"/>
                  <a:gd name="connsiteX105" fmla="*/ 3823855 w 3979849"/>
                  <a:gd name="connsiteY105" fmla="*/ 4675909 h 5808518"/>
                  <a:gd name="connsiteX106" fmla="*/ 3865418 w 3979849"/>
                  <a:gd name="connsiteY106" fmla="*/ 4634345 h 5808518"/>
                  <a:gd name="connsiteX107" fmla="*/ 3938155 w 3979849"/>
                  <a:gd name="connsiteY107" fmla="*/ 4603172 h 5808518"/>
                  <a:gd name="connsiteX108" fmla="*/ 3958936 w 3979849"/>
                  <a:gd name="connsiteY108" fmla="*/ 4582391 h 5808518"/>
                  <a:gd name="connsiteX109" fmla="*/ 3979718 w 3979849"/>
                  <a:gd name="connsiteY109" fmla="*/ 4561609 h 580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979849" h="5808518">
                    <a:moveTo>
                      <a:pt x="3699164" y="644236"/>
                    </a:moveTo>
                    <a:cubicBezTo>
                      <a:pt x="3241964" y="519545"/>
                      <a:pt x="2781662" y="405715"/>
                      <a:pt x="2327564" y="270163"/>
                    </a:cubicBezTo>
                    <a:cubicBezTo>
                      <a:pt x="2312751" y="265741"/>
                      <a:pt x="2308993" y="220420"/>
                      <a:pt x="2296391" y="207818"/>
                    </a:cubicBezTo>
                    <a:cubicBezTo>
                      <a:pt x="2286000" y="197427"/>
                      <a:pt x="2274981" y="187628"/>
                      <a:pt x="2265218" y="176645"/>
                    </a:cubicBezTo>
                    <a:cubicBezTo>
                      <a:pt x="2247246" y="156426"/>
                      <a:pt x="2234259" y="131359"/>
                      <a:pt x="2213264" y="114300"/>
                    </a:cubicBezTo>
                    <a:cubicBezTo>
                      <a:pt x="2208454" y="110392"/>
                      <a:pt x="2097320" y="35298"/>
                      <a:pt x="2057400" y="20782"/>
                    </a:cubicBezTo>
                    <a:cubicBezTo>
                      <a:pt x="2033703" y="12165"/>
                      <a:pt x="2008909" y="6927"/>
                      <a:pt x="1984664" y="0"/>
                    </a:cubicBezTo>
                    <a:lnTo>
                      <a:pt x="1849582" y="10391"/>
                    </a:lnTo>
                    <a:cubicBezTo>
                      <a:pt x="1791618" y="15660"/>
                      <a:pt x="1697553" y="29343"/>
                      <a:pt x="1641764" y="31172"/>
                    </a:cubicBezTo>
                    <a:cubicBezTo>
                      <a:pt x="1468640" y="36848"/>
                      <a:pt x="1295400" y="38099"/>
                      <a:pt x="1122218" y="41563"/>
                    </a:cubicBezTo>
                    <a:cubicBezTo>
                      <a:pt x="1063441" y="48094"/>
                      <a:pt x="1018985" y="46421"/>
                      <a:pt x="966355" y="72736"/>
                    </a:cubicBezTo>
                    <a:lnTo>
                      <a:pt x="883227" y="114300"/>
                    </a:lnTo>
                    <a:cubicBezTo>
                      <a:pt x="876300" y="117764"/>
                      <a:pt x="870040" y="123172"/>
                      <a:pt x="862445" y="124691"/>
                    </a:cubicBezTo>
                    <a:lnTo>
                      <a:pt x="810491" y="135082"/>
                    </a:lnTo>
                    <a:cubicBezTo>
                      <a:pt x="766211" y="157220"/>
                      <a:pt x="789667" y="147371"/>
                      <a:pt x="706582" y="166254"/>
                    </a:cubicBezTo>
                    <a:cubicBezTo>
                      <a:pt x="434096" y="228183"/>
                      <a:pt x="666287" y="171132"/>
                      <a:pt x="477982" y="218209"/>
                    </a:cubicBezTo>
                    <a:cubicBezTo>
                      <a:pt x="467591" y="225136"/>
                      <a:pt x="456403" y="230996"/>
                      <a:pt x="446809" y="238991"/>
                    </a:cubicBezTo>
                    <a:cubicBezTo>
                      <a:pt x="417860" y="263115"/>
                      <a:pt x="407400" y="281145"/>
                      <a:pt x="384464" y="311727"/>
                    </a:cubicBezTo>
                    <a:cubicBezTo>
                      <a:pt x="377537" y="332509"/>
                      <a:pt x="371374" y="353561"/>
                      <a:pt x="363682" y="374072"/>
                    </a:cubicBezTo>
                    <a:cubicBezTo>
                      <a:pt x="360963" y="381324"/>
                      <a:pt x="356010" y="387602"/>
                      <a:pt x="353291" y="394854"/>
                    </a:cubicBezTo>
                    <a:cubicBezTo>
                      <a:pt x="345599" y="415365"/>
                      <a:pt x="340201" y="436689"/>
                      <a:pt x="332509" y="457200"/>
                    </a:cubicBezTo>
                    <a:cubicBezTo>
                      <a:pt x="319410" y="492129"/>
                      <a:pt x="317323" y="534730"/>
                      <a:pt x="290945" y="561109"/>
                    </a:cubicBezTo>
                    <a:cubicBezTo>
                      <a:pt x="242275" y="609782"/>
                      <a:pt x="298239" y="550170"/>
                      <a:pt x="228600" y="654627"/>
                    </a:cubicBezTo>
                    <a:cubicBezTo>
                      <a:pt x="181481" y="725304"/>
                      <a:pt x="235568" y="614911"/>
                      <a:pt x="187036" y="706582"/>
                    </a:cubicBezTo>
                    <a:cubicBezTo>
                      <a:pt x="161670" y="754496"/>
                      <a:pt x="138545" y="803563"/>
                      <a:pt x="114300" y="852054"/>
                    </a:cubicBezTo>
                    <a:cubicBezTo>
                      <a:pt x="110836" y="858981"/>
                      <a:pt x="106037" y="865389"/>
                      <a:pt x="103909" y="872836"/>
                    </a:cubicBezTo>
                    <a:cubicBezTo>
                      <a:pt x="80999" y="953019"/>
                      <a:pt x="94404" y="923019"/>
                      <a:pt x="72736" y="966354"/>
                    </a:cubicBezTo>
                    <a:cubicBezTo>
                      <a:pt x="61524" y="1022416"/>
                      <a:pt x="59321" y="1028434"/>
                      <a:pt x="51955" y="1091045"/>
                    </a:cubicBezTo>
                    <a:cubicBezTo>
                      <a:pt x="47888" y="1125616"/>
                      <a:pt x="45272" y="1160343"/>
                      <a:pt x="41564" y="1194954"/>
                    </a:cubicBezTo>
                    <a:cubicBezTo>
                      <a:pt x="20730" y="1389405"/>
                      <a:pt x="40417" y="1323087"/>
                      <a:pt x="10391" y="1413163"/>
                    </a:cubicBezTo>
                    <a:cubicBezTo>
                      <a:pt x="6927" y="1451263"/>
                      <a:pt x="0" y="1489206"/>
                      <a:pt x="0" y="1527463"/>
                    </a:cubicBezTo>
                    <a:cubicBezTo>
                      <a:pt x="0" y="1748938"/>
                      <a:pt x="6826" y="1696064"/>
                      <a:pt x="20782" y="1849582"/>
                    </a:cubicBezTo>
                    <a:cubicBezTo>
                      <a:pt x="34208" y="1997267"/>
                      <a:pt x="10558" y="1943433"/>
                      <a:pt x="41564" y="2005445"/>
                    </a:cubicBezTo>
                    <a:cubicBezTo>
                      <a:pt x="45028" y="2043545"/>
                      <a:pt x="51955" y="2081488"/>
                      <a:pt x="51955" y="2119745"/>
                    </a:cubicBezTo>
                    <a:cubicBezTo>
                      <a:pt x="51955" y="2323036"/>
                      <a:pt x="43806" y="2410468"/>
                      <a:pt x="31173" y="2587336"/>
                    </a:cubicBezTo>
                    <a:cubicBezTo>
                      <a:pt x="36801" y="2716768"/>
                      <a:pt x="39257" y="2834425"/>
                      <a:pt x="51955" y="2961409"/>
                    </a:cubicBezTo>
                    <a:cubicBezTo>
                      <a:pt x="59612" y="3037983"/>
                      <a:pt x="68687" y="3055026"/>
                      <a:pt x="83127" y="3138054"/>
                    </a:cubicBezTo>
                    <a:cubicBezTo>
                      <a:pt x="102782" y="3251068"/>
                      <a:pt x="102938" y="3264393"/>
                      <a:pt x="114300" y="3366654"/>
                    </a:cubicBezTo>
                    <a:cubicBezTo>
                      <a:pt x="107373" y="3446318"/>
                      <a:pt x="102349" y="3526170"/>
                      <a:pt x="93518" y="3605645"/>
                    </a:cubicBezTo>
                    <a:cubicBezTo>
                      <a:pt x="83551" y="3695348"/>
                      <a:pt x="80296" y="3718959"/>
                      <a:pt x="72736" y="3813463"/>
                    </a:cubicBezTo>
                    <a:cubicBezTo>
                      <a:pt x="68859" y="3861923"/>
                      <a:pt x="66073" y="3910465"/>
                      <a:pt x="62345" y="3958936"/>
                    </a:cubicBezTo>
                    <a:cubicBezTo>
                      <a:pt x="59146" y="4000521"/>
                      <a:pt x="55418" y="4042063"/>
                      <a:pt x="51955" y="4083627"/>
                    </a:cubicBezTo>
                    <a:cubicBezTo>
                      <a:pt x="65669" y="4220782"/>
                      <a:pt x="72736" y="4271169"/>
                      <a:pt x="72736" y="4436918"/>
                    </a:cubicBezTo>
                    <a:cubicBezTo>
                      <a:pt x="72736" y="4461409"/>
                      <a:pt x="66928" y="4485595"/>
                      <a:pt x="62345" y="4509654"/>
                    </a:cubicBezTo>
                    <a:cubicBezTo>
                      <a:pt x="44122" y="4605326"/>
                      <a:pt x="38610" y="4625378"/>
                      <a:pt x="20782" y="4696691"/>
                    </a:cubicBezTo>
                    <a:cubicBezTo>
                      <a:pt x="24246" y="4738255"/>
                      <a:pt x="22993" y="4780484"/>
                      <a:pt x="31173" y="4821382"/>
                    </a:cubicBezTo>
                    <a:cubicBezTo>
                      <a:pt x="37700" y="4854018"/>
                      <a:pt x="69124" y="4861139"/>
                      <a:pt x="93518" y="4873336"/>
                    </a:cubicBezTo>
                    <a:lnTo>
                      <a:pt x="114300" y="4883727"/>
                    </a:lnTo>
                    <a:cubicBezTo>
                      <a:pt x="144274" y="4943674"/>
                      <a:pt x="95676" y="4855072"/>
                      <a:pt x="155864" y="4925291"/>
                    </a:cubicBezTo>
                    <a:cubicBezTo>
                      <a:pt x="169007" y="4940625"/>
                      <a:pt x="174918" y="4961088"/>
                      <a:pt x="187036" y="4977245"/>
                    </a:cubicBezTo>
                    <a:cubicBezTo>
                      <a:pt x="214263" y="5013548"/>
                      <a:pt x="329569" y="5140335"/>
                      <a:pt x="353291" y="5153891"/>
                    </a:cubicBezTo>
                    <a:cubicBezTo>
                      <a:pt x="377536" y="5167745"/>
                      <a:pt x="403016" y="5179634"/>
                      <a:pt x="426027" y="5195454"/>
                    </a:cubicBezTo>
                    <a:cubicBezTo>
                      <a:pt x="458570" y="5217827"/>
                      <a:pt x="482080" y="5255703"/>
                      <a:pt x="519545" y="5268191"/>
                    </a:cubicBezTo>
                    <a:cubicBezTo>
                      <a:pt x="616265" y="5300431"/>
                      <a:pt x="438975" y="5238297"/>
                      <a:pt x="644236" y="5340927"/>
                    </a:cubicBezTo>
                    <a:cubicBezTo>
                      <a:pt x="671945" y="5354782"/>
                      <a:pt x="705458" y="5360585"/>
                      <a:pt x="727364" y="5382491"/>
                    </a:cubicBezTo>
                    <a:cubicBezTo>
                      <a:pt x="795438" y="5450565"/>
                      <a:pt x="718039" y="5379738"/>
                      <a:pt x="800100" y="5434445"/>
                    </a:cubicBezTo>
                    <a:cubicBezTo>
                      <a:pt x="818553" y="5446747"/>
                      <a:pt x="833602" y="5463707"/>
                      <a:pt x="852055" y="5476009"/>
                    </a:cubicBezTo>
                    <a:cubicBezTo>
                      <a:pt x="864943" y="5484601"/>
                      <a:pt x="880078" y="5489269"/>
                      <a:pt x="893618" y="5496791"/>
                    </a:cubicBezTo>
                    <a:cubicBezTo>
                      <a:pt x="911273" y="5506599"/>
                      <a:pt x="928447" y="5517259"/>
                      <a:pt x="945573" y="5527963"/>
                    </a:cubicBezTo>
                    <a:cubicBezTo>
                      <a:pt x="956163" y="5534582"/>
                      <a:pt x="965828" y="5542680"/>
                      <a:pt x="976745" y="5548745"/>
                    </a:cubicBezTo>
                    <a:cubicBezTo>
                      <a:pt x="997056" y="5560029"/>
                      <a:pt x="1017859" y="5570481"/>
                      <a:pt x="1039091" y="5579918"/>
                    </a:cubicBezTo>
                    <a:cubicBezTo>
                      <a:pt x="1049100" y="5584366"/>
                      <a:pt x="1060467" y="5585411"/>
                      <a:pt x="1070264" y="5590309"/>
                    </a:cubicBezTo>
                    <a:cubicBezTo>
                      <a:pt x="1088328" y="5599341"/>
                      <a:pt x="1104563" y="5611674"/>
                      <a:pt x="1122218" y="5621482"/>
                    </a:cubicBezTo>
                    <a:cubicBezTo>
                      <a:pt x="1135759" y="5629004"/>
                      <a:pt x="1149927" y="5635336"/>
                      <a:pt x="1163782" y="5642263"/>
                    </a:cubicBezTo>
                    <a:cubicBezTo>
                      <a:pt x="1170709" y="5645727"/>
                      <a:pt x="1177216" y="5650205"/>
                      <a:pt x="1184564" y="5652654"/>
                    </a:cubicBezTo>
                    <a:cubicBezTo>
                      <a:pt x="1194955" y="5656118"/>
                      <a:pt x="1205669" y="5658730"/>
                      <a:pt x="1215736" y="5663045"/>
                    </a:cubicBezTo>
                    <a:cubicBezTo>
                      <a:pt x="1325934" y="5710274"/>
                      <a:pt x="1180360" y="5656273"/>
                      <a:pt x="1309255" y="5704609"/>
                    </a:cubicBezTo>
                    <a:cubicBezTo>
                      <a:pt x="1319510" y="5708455"/>
                      <a:pt x="1330258" y="5710932"/>
                      <a:pt x="1340427" y="5715000"/>
                    </a:cubicBezTo>
                    <a:cubicBezTo>
                      <a:pt x="1347618" y="5717876"/>
                      <a:pt x="1353648" y="5723711"/>
                      <a:pt x="1361209" y="5725391"/>
                    </a:cubicBezTo>
                    <a:cubicBezTo>
                      <a:pt x="1393429" y="5732551"/>
                      <a:pt x="1501252" y="5742896"/>
                      <a:pt x="1527464" y="5746172"/>
                    </a:cubicBezTo>
                    <a:cubicBezTo>
                      <a:pt x="1689811" y="5766465"/>
                      <a:pt x="1494835" y="5749539"/>
                      <a:pt x="1756064" y="5766954"/>
                    </a:cubicBezTo>
                    <a:cubicBezTo>
                      <a:pt x="1977739" y="5754639"/>
                      <a:pt x="1960582" y="5749726"/>
                      <a:pt x="2213264" y="5766954"/>
                    </a:cubicBezTo>
                    <a:cubicBezTo>
                      <a:pt x="2275848" y="5771221"/>
                      <a:pt x="2400300" y="5787736"/>
                      <a:pt x="2400300" y="5787736"/>
                    </a:cubicBezTo>
                    <a:cubicBezTo>
                      <a:pt x="2439762" y="5807467"/>
                      <a:pt x="2436100" y="5808518"/>
                      <a:pt x="2504209" y="5808518"/>
                    </a:cubicBezTo>
                    <a:cubicBezTo>
                      <a:pt x="2543559" y="5808518"/>
                      <a:pt x="2714810" y="5792206"/>
                      <a:pt x="2763982" y="5787736"/>
                    </a:cubicBezTo>
                    <a:cubicBezTo>
                      <a:pt x="2777836" y="5784272"/>
                      <a:pt x="2791459" y="5779693"/>
                      <a:pt x="2805545" y="5777345"/>
                    </a:cubicBezTo>
                    <a:cubicBezTo>
                      <a:pt x="2833090" y="5772754"/>
                      <a:pt x="2861822" y="5774625"/>
                      <a:pt x="2888673" y="5766954"/>
                    </a:cubicBezTo>
                    <a:cubicBezTo>
                      <a:pt x="2911014" y="5760571"/>
                      <a:pt x="2929866" y="5745396"/>
                      <a:pt x="2951018" y="5735782"/>
                    </a:cubicBezTo>
                    <a:cubicBezTo>
                      <a:pt x="2967999" y="5728064"/>
                      <a:pt x="2986290" y="5723342"/>
                      <a:pt x="3002973" y="5715000"/>
                    </a:cubicBezTo>
                    <a:cubicBezTo>
                      <a:pt x="3044923" y="5694025"/>
                      <a:pt x="3027020" y="5693684"/>
                      <a:pt x="3065318" y="5663045"/>
                    </a:cubicBezTo>
                    <a:cubicBezTo>
                      <a:pt x="3071366" y="5658207"/>
                      <a:pt x="3080150" y="5657612"/>
                      <a:pt x="3086100" y="5652654"/>
                    </a:cubicBezTo>
                    <a:cubicBezTo>
                      <a:pt x="3146135" y="5602626"/>
                      <a:pt x="3110652" y="5627161"/>
                      <a:pt x="3148445" y="5579918"/>
                    </a:cubicBezTo>
                    <a:cubicBezTo>
                      <a:pt x="3196766" y="5519515"/>
                      <a:pt x="3143023" y="5590511"/>
                      <a:pt x="3190009" y="5548745"/>
                    </a:cubicBezTo>
                    <a:cubicBezTo>
                      <a:pt x="3215636" y="5525965"/>
                      <a:pt x="3238500" y="5500254"/>
                      <a:pt x="3262745" y="5476009"/>
                    </a:cubicBezTo>
                    <a:lnTo>
                      <a:pt x="3325091" y="5413663"/>
                    </a:lnTo>
                    <a:lnTo>
                      <a:pt x="3377045" y="5361709"/>
                    </a:lnTo>
                    <a:cubicBezTo>
                      <a:pt x="3383972" y="5351318"/>
                      <a:pt x="3391631" y="5341379"/>
                      <a:pt x="3397827" y="5330536"/>
                    </a:cubicBezTo>
                    <a:cubicBezTo>
                      <a:pt x="3405512" y="5317087"/>
                      <a:pt x="3410017" y="5301860"/>
                      <a:pt x="3418609" y="5288972"/>
                    </a:cubicBezTo>
                    <a:cubicBezTo>
                      <a:pt x="3424043" y="5280821"/>
                      <a:pt x="3432464" y="5275118"/>
                      <a:pt x="3439391" y="5268191"/>
                    </a:cubicBezTo>
                    <a:cubicBezTo>
                      <a:pt x="3452095" y="5242783"/>
                      <a:pt x="3462596" y="5217485"/>
                      <a:pt x="3480955" y="5195454"/>
                    </a:cubicBezTo>
                    <a:cubicBezTo>
                      <a:pt x="3523461" y="5144446"/>
                      <a:pt x="3504385" y="5184983"/>
                      <a:pt x="3543300" y="5122718"/>
                    </a:cubicBezTo>
                    <a:cubicBezTo>
                      <a:pt x="3551510" y="5109583"/>
                      <a:pt x="3555490" y="5094042"/>
                      <a:pt x="3564082" y="5081154"/>
                    </a:cubicBezTo>
                    <a:cubicBezTo>
                      <a:pt x="3569516" y="5073003"/>
                      <a:pt x="3578986" y="5068209"/>
                      <a:pt x="3584864" y="5060372"/>
                    </a:cubicBezTo>
                    <a:cubicBezTo>
                      <a:pt x="3589511" y="5054176"/>
                      <a:pt x="3589779" y="5045067"/>
                      <a:pt x="3595255" y="5039591"/>
                    </a:cubicBezTo>
                    <a:cubicBezTo>
                      <a:pt x="3600731" y="5034115"/>
                      <a:pt x="3609840" y="5033847"/>
                      <a:pt x="3616036" y="5029200"/>
                    </a:cubicBezTo>
                    <a:cubicBezTo>
                      <a:pt x="3623873" y="5023322"/>
                      <a:pt x="3629891" y="5015345"/>
                      <a:pt x="3636818" y="5008418"/>
                    </a:cubicBezTo>
                    <a:cubicBezTo>
                      <a:pt x="3640282" y="4998027"/>
                      <a:pt x="3642894" y="4987312"/>
                      <a:pt x="3647209" y="4977245"/>
                    </a:cubicBezTo>
                    <a:cubicBezTo>
                      <a:pt x="3653311" y="4963008"/>
                      <a:pt x="3667991" y="4935682"/>
                      <a:pt x="3667991" y="4935682"/>
                    </a:cubicBezTo>
                    <a:cubicBezTo>
                      <a:pt x="3671455" y="4921827"/>
                      <a:pt x="3673866" y="4907666"/>
                      <a:pt x="3678382" y="4894118"/>
                    </a:cubicBezTo>
                    <a:cubicBezTo>
                      <a:pt x="3684320" y="4876303"/>
                      <a:pt x="3700662" y="4856984"/>
                      <a:pt x="3709555" y="4842163"/>
                    </a:cubicBezTo>
                    <a:cubicBezTo>
                      <a:pt x="3713539" y="4835522"/>
                      <a:pt x="3717069" y="4828573"/>
                      <a:pt x="3719945" y="4821382"/>
                    </a:cubicBezTo>
                    <a:cubicBezTo>
                      <a:pt x="3724013" y="4811212"/>
                      <a:pt x="3726021" y="4800276"/>
                      <a:pt x="3730336" y="4790209"/>
                    </a:cubicBezTo>
                    <a:cubicBezTo>
                      <a:pt x="3736438" y="4775971"/>
                      <a:pt x="3746220" y="4763340"/>
                      <a:pt x="3751118" y="4748645"/>
                    </a:cubicBezTo>
                    <a:cubicBezTo>
                      <a:pt x="3754582" y="4738254"/>
                      <a:pt x="3755874" y="4726864"/>
                      <a:pt x="3761509" y="4717472"/>
                    </a:cubicBezTo>
                    <a:cubicBezTo>
                      <a:pt x="3766549" y="4709072"/>
                      <a:pt x="3774140" y="4702125"/>
                      <a:pt x="3782291" y="4696691"/>
                    </a:cubicBezTo>
                    <a:cubicBezTo>
                      <a:pt x="3795180" y="4688099"/>
                      <a:pt x="3823855" y="4675909"/>
                      <a:pt x="3823855" y="4675909"/>
                    </a:cubicBezTo>
                    <a:cubicBezTo>
                      <a:pt x="3837709" y="4662054"/>
                      <a:pt x="3846830" y="4640541"/>
                      <a:pt x="3865418" y="4634345"/>
                    </a:cubicBezTo>
                    <a:cubicBezTo>
                      <a:pt x="3884048" y="4628135"/>
                      <a:pt x="3925315" y="4616012"/>
                      <a:pt x="3938155" y="4603172"/>
                    </a:cubicBezTo>
                    <a:cubicBezTo>
                      <a:pt x="3945082" y="4596245"/>
                      <a:pt x="3951099" y="4588269"/>
                      <a:pt x="3958936" y="4582391"/>
                    </a:cubicBezTo>
                    <a:cubicBezTo>
                      <a:pt x="3982816" y="4564481"/>
                      <a:pt x="3979718" y="4582415"/>
                      <a:pt x="3979718" y="4561609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6E86CD5-3354-4161-8E07-67B7041AABF7}"/>
                  </a:ext>
                </a:extLst>
              </p:cNvPr>
              <p:cNvSpPr/>
              <p:nvPr/>
            </p:nvSpPr>
            <p:spPr bwMode="auto">
              <a:xfrm>
                <a:off x="6456795" y="773254"/>
                <a:ext cx="4561609" cy="5621636"/>
              </a:xfrm>
              <a:custGeom>
                <a:avLst/>
                <a:gdLst>
                  <a:gd name="connsiteX0" fmla="*/ 0 w 4561609"/>
                  <a:gd name="connsiteY0" fmla="*/ 592282 h 5621636"/>
                  <a:gd name="connsiteX1" fmla="*/ 31173 w 4561609"/>
                  <a:gd name="connsiteY1" fmla="*/ 561109 h 5621636"/>
                  <a:gd name="connsiteX2" fmla="*/ 51954 w 4561609"/>
                  <a:gd name="connsiteY2" fmla="*/ 550718 h 5621636"/>
                  <a:gd name="connsiteX3" fmla="*/ 103909 w 4561609"/>
                  <a:gd name="connsiteY3" fmla="*/ 498763 h 5621636"/>
                  <a:gd name="connsiteX4" fmla="*/ 124691 w 4561609"/>
                  <a:gd name="connsiteY4" fmla="*/ 477982 h 5621636"/>
                  <a:gd name="connsiteX5" fmla="*/ 176645 w 4561609"/>
                  <a:gd name="connsiteY5" fmla="*/ 446809 h 5621636"/>
                  <a:gd name="connsiteX6" fmla="*/ 207818 w 4561609"/>
                  <a:gd name="connsiteY6" fmla="*/ 405245 h 5621636"/>
                  <a:gd name="connsiteX7" fmla="*/ 249382 w 4561609"/>
                  <a:gd name="connsiteY7" fmla="*/ 394854 h 5621636"/>
                  <a:gd name="connsiteX8" fmla="*/ 353291 w 4561609"/>
                  <a:gd name="connsiteY8" fmla="*/ 374073 h 5621636"/>
                  <a:gd name="connsiteX9" fmla="*/ 446809 w 4561609"/>
                  <a:gd name="connsiteY9" fmla="*/ 363682 h 5621636"/>
                  <a:gd name="connsiteX10" fmla="*/ 561109 w 4561609"/>
                  <a:gd name="connsiteY10" fmla="*/ 342900 h 5621636"/>
                  <a:gd name="connsiteX11" fmla="*/ 675409 w 4561609"/>
                  <a:gd name="connsiteY11" fmla="*/ 332509 h 5621636"/>
                  <a:gd name="connsiteX12" fmla="*/ 758536 w 4561609"/>
                  <a:gd name="connsiteY12" fmla="*/ 342900 h 5621636"/>
                  <a:gd name="connsiteX13" fmla="*/ 800100 w 4561609"/>
                  <a:gd name="connsiteY13" fmla="*/ 353291 h 5621636"/>
                  <a:gd name="connsiteX14" fmla="*/ 976745 w 4561609"/>
                  <a:gd name="connsiteY14" fmla="*/ 363682 h 5621636"/>
                  <a:gd name="connsiteX15" fmla="*/ 1163782 w 4561609"/>
                  <a:gd name="connsiteY15" fmla="*/ 290945 h 5621636"/>
                  <a:gd name="connsiteX16" fmla="*/ 1184564 w 4561609"/>
                  <a:gd name="connsiteY16" fmla="*/ 270163 h 5621636"/>
                  <a:gd name="connsiteX17" fmla="*/ 1194954 w 4561609"/>
                  <a:gd name="connsiteY17" fmla="*/ 218209 h 5621636"/>
                  <a:gd name="connsiteX18" fmla="*/ 1215736 w 4561609"/>
                  <a:gd name="connsiteY18" fmla="*/ 197427 h 5621636"/>
                  <a:gd name="connsiteX19" fmla="*/ 1226127 w 4561609"/>
                  <a:gd name="connsiteY19" fmla="*/ 145473 h 5621636"/>
                  <a:gd name="connsiteX20" fmla="*/ 1267691 w 4561609"/>
                  <a:gd name="connsiteY20" fmla="*/ 93518 h 5621636"/>
                  <a:gd name="connsiteX21" fmla="*/ 1319645 w 4561609"/>
                  <a:gd name="connsiteY21" fmla="*/ 31173 h 5621636"/>
                  <a:gd name="connsiteX22" fmla="*/ 1444336 w 4561609"/>
                  <a:gd name="connsiteY22" fmla="*/ 0 h 5621636"/>
                  <a:gd name="connsiteX23" fmla="*/ 1579418 w 4561609"/>
                  <a:gd name="connsiteY23" fmla="*/ 10391 h 5621636"/>
                  <a:gd name="connsiteX24" fmla="*/ 1589809 w 4561609"/>
                  <a:gd name="connsiteY24" fmla="*/ 31173 h 5621636"/>
                  <a:gd name="connsiteX25" fmla="*/ 1704109 w 4561609"/>
                  <a:gd name="connsiteY25" fmla="*/ 72736 h 5621636"/>
                  <a:gd name="connsiteX26" fmla="*/ 1776845 w 4561609"/>
                  <a:gd name="connsiteY26" fmla="*/ 124691 h 5621636"/>
                  <a:gd name="connsiteX27" fmla="*/ 1828800 w 4561609"/>
                  <a:gd name="connsiteY27" fmla="*/ 176645 h 5621636"/>
                  <a:gd name="connsiteX28" fmla="*/ 1922318 w 4561609"/>
                  <a:gd name="connsiteY28" fmla="*/ 207818 h 5621636"/>
                  <a:gd name="connsiteX29" fmla="*/ 2036618 w 4561609"/>
                  <a:gd name="connsiteY29" fmla="*/ 249382 h 5621636"/>
                  <a:gd name="connsiteX30" fmla="*/ 2192482 w 4561609"/>
                  <a:gd name="connsiteY30" fmla="*/ 270163 h 5621636"/>
                  <a:gd name="connsiteX31" fmla="*/ 2441864 w 4561609"/>
                  <a:gd name="connsiteY31" fmla="*/ 259773 h 5621636"/>
                  <a:gd name="connsiteX32" fmla="*/ 2712027 w 4561609"/>
                  <a:gd name="connsiteY32" fmla="*/ 238991 h 5621636"/>
                  <a:gd name="connsiteX33" fmla="*/ 2784764 w 4561609"/>
                  <a:gd name="connsiteY33" fmla="*/ 259773 h 5621636"/>
                  <a:gd name="connsiteX34" fmla="*/ 2795154 w 4561609"/>
                  <a:gd name="connsiteY34" fmla="*/ 280554 h 5621636"/>
                  <a:gd name="connsiteX35" fmla="*/ 2815936 w 4561609"/>
                  <a:gd name="connsiteY35" fmla="*/ 301336 h 5621636"/>
                  <a:gd name="connsiteX36" fmla="*/ 2857500 w 4561609"/>
                  <a:gd name="connsiteY36" fmla="*/ 332509 h 5621636"/>
                  <a:gd name="connsiteX37" fmla="*/ 2878282 w 4561609"/>
                  <a:gd name="connsiteY37" fmla="*/ 342900 h 5621636"/>
                  <a:gd name="connsiteX38" fmla="*/ 2951018 w 4561609"/>
                  <a:gd name="connsiteY38" fmla="*/ 405245 h 5621636"/>
                  <a:gd name="connsiteX39" fmla="*/ 2971800 w 4561609"/>
                  <a:gd name="connsiteY39" fmla="*/ 426027 h 5621636"/>
                  <a:gd name="connsiteX40" fmla="*/ 3075709 w 4561609"/>
                  <a:gd name="connsiteY40" fmla="*/ 498763 h 5621636"/>
                  <a:gd name="connsiteX41" fmla="*/ 3106882 w 4561609"/>
                  <a:gd name="connsiteY41" fmla="*/ 509154 h 5621636"/>
                  <a:gd name="connsiteX42" fmla="*/ 3200400 w 4561609"/>
                  <a:gd name="connsiteY42" fmla="*/ 561109 h 5621636"/>
                  <a:gd name="connsiteX43" fmla="*/ 3231573 w 4561609"/>
                  <a:gd name="connsiteY43" fmla="*/ 581891 h 5621636"/>
                  <a:gd name="connsiteX44" fmla="*/ 3325091 w 4561609"/>
                  <a:gd name="connsiteY44" fmla="*/ 613063 h 5621636"/>
                  <a:gd name="connsiteX45" fmla="*/ 3356264 w 4561609"/>
                  <a:gd name="connsiteY45" fmla="*/ 633845 h 5621636"/>
                  <a:gd name="connsiteX46" fmla="*/ 3449782 w 4561609"/>
                  <a:gd name="connsiteY46" fmla="*/ 675409 h 5621636"/>
                  <a:gd name="connsiteX47" fmla="*/ 3501736 w 4561609"/>
                  <a:gd name="connsiteY47" fmla="*/ 727363 h 5621636"/>
                  <a:gd name="connsiteX48" fmla="*/ 3543300 w 4561609"/>
                  <a:gd name="connsiteY48" fmla="*/ 800100 h 5621636"/>
                  <a:gd name="connsiteX49" fmla="*/ 3564082 w 4561609"/>
                  <a:gd name="connsiteY49" fmla="*/ 820882 h 5621636"/>
                  <a:gd name="connsiteX50" fmla="*/ 3595254 w 4561609"/>
                  <a:gd name="connsiteY50" fmla="*/ 872836 h 5621636"/>
                  <a:gd name="connsiteX51" fmla="*/ 3605645 w 4561609"/>
                  <a:gd name="connsiteY51" fmla="*/ 893618 h 5621636"/>
                  <a:gd name="connsiteX52" fmla="*/ 3657600 w 4561609"/>
                  <a:gd name="connsiteY52" fmla="*/ 966354 h 5621636"/>
                  <a:gd name="connsiteX53" fmla="*/ 3667991 w 4561609"/>
                  <a:gd name="connsiteY53" fmla="*/ 987136 h 5621636"/>
                  <a:gd name="connsiteX54" fmla="*/ 3719945 w 4561609"/>
                  <a:gd name="connsiteY54" fmla="*/ 1070263 h 5621636"/>
                  <a:gd name="connsiteX55" fmla="*/ 3740727 w 4561609"/>
                  <a:gd name="connsiteY55" fmla="*/ 1091045 h 5621636"/>
                  <a:gd name="connsiteX56" fmla="*/ 3792682 w 4561609"/>
                  <a:gd name="connsiteY56" fmla="*/ 1163782 h 5621636"/>
                  <a:gd name="connsiteX57" fmla="*/ 3803073 w 4561609"/>
                  <a:gd name="connsiteY57" fmla="*/ 1184563 h 5621636"/>
                  <a:gd name="connsiteX58" fmla="*/ 3855027 w 4561609"/>
                  <a:gd name="connsiteY58" fmla="*/ 1267691 h 5621636"/>
                  <a:gd name="connsiteX59" fmla="*/ 3938154 w 4561609"/>
                  <a:gd name="connsiteY59" fmla="*/ 1423554 h 5621636"/>
                  <a:gd name="connsiteX60" fmla="*/ 3979718 w 4561609"/>
                  <a:gd name="connsiteY60" fmla="*/ 1527463 h 5621636"/>
                  <a:gd name="connsiteX61" fmla="*/ 4000500 w 4561609"/>
                  <a:gd name="connsiteY61" fmla="*/ 1548245 h 5621636"/>
                  <a:gd name="connsiteX62" fmla="*/ 4052454 w 4561609"/>
                  <a:gd name="connsiteY62" fmla="*/ 1662545 h 5621636"/>
                  <a:gd name="connsiteX63" fmla="*/ 4094018 w 4561609"/>
                  <a:gd name="connsiteY63" fmla="*/ 1756063 h 5621636"/>
                  <a:gd name="connsiteX64" fmla="*/ 4104409 w 4561609"/>
                  <a:gd name="connsiteY64" fmla="*/ 1787236 h 5621636"/>
                  <a:gd name="connsiteX65" fmla="*/ 4166754 w 4561609"/>
                  <a:gd name="connsiteY65" fmla="*/ 1901536 h 5621636"/>
                  <a:gd name="connsiteX66" fmla="*/ 4177145 w 4561609"/>
                  <a:gd name="connsiteY66" fmla="*/ 1932709 h 5621636"/>
                  <a:gd name="connsiteX67" fmla="*/ 4208318 w 4561609"/>
                  <a:gd name="connsiteY67" fmla="*/ 1984663 h 5621636"/>
                  <a:gd name="connsiteX68" fmla="*/ 4229100 w 4561609"/>
                  <a:gd name="connsiteY68" fmla="*/ 2067791 h 5621636"/>
                  <a:gd name="connsiteX69" fmla="*/ 4239491 w 4561609"/>
                  <a:gd name="connsiteY69" fmla="*/ 2088573 h 5621636"/>
                  <a:gd name="connsiteX70" fmla="*/ 4260273 w 4561609"/>
                  <a:gd name="connsiteY70" fmla="*/ 2171700 h 5621636"/>
                  <a:gd name="connsiteX71" fmla="*/ 4291445 w 4561609"/>
                  <a:gd name="connsiteY71" fmla="*/ 2389909 h 5621636"/>
                  <a:gd name="connsiteX72" fmla="*/ 4301836 w 4561609"/>
                  <a:gd name="connsiteY72" fmla="*/ 2473036 h 5621636"/>
                  <a:gd name="connsiteX73" fmla="*/ 4312227 w 4561609"/>
                  <a:gd name="connsiteY73" fmla="*/ 2493818 h 5621636"/>
                  <a:gd name="connsiteX74" fmla="*/ 4333009 w 4561609"/>
                  <a:gd name="connsiteY74" fmla="*/ 2618509 h 5621636"/>
                  <a:gd name="connsiteX75" fmla="*/ 4364182 w 4561609"/>
                  <a:gd name="connsiteY75" fmla="*/ 2701636 h 5621636"/>
                  <a:gd name="connsiteX76" fmla="*/ 4478482 w 4561609"/>
                  <a:gd name="connsiteY76" fmla="*/ 2951018 h 5621636"/>
                  <a:gd name="connsiteX77" fmla="*/ 4530436 w 4561609"/>
                  <a:gd name="connsiteY77" fmla="*/ 3138054 h 5621636"/>
                  <a:gd name="connsiteX78" fmla="*/ 4540827 w 4561609"/>
                  <a:gd name="connsiteY78" fmla="*/ 3241963 h 5621636"/>
                  <a:gd name="connsiteX79" fmla="*/ 4551218 w 4561609"/>
                  <a:gd name="connsiteY79" fmla="*/ 3262745 h 5621636"/>
                  <a:gd name="connsiteX80" fmla="*/ 4561609 w 4561609"/>
                  <a:gd name="connsiteY80" fmla="*/ 3429000 h 5621636"/>
                  <a:gd name="connsiteX81" fmla="*/ 4551218 w 4561609"/>
                  <a:gd name="connsiteY81" fmla="*/ 3626427 h 5621636"/>
                  <a:gd name="connsiteX82" fmla="*/ 4509654 w 4561609"/>
                  <a:gd name="connsiteY82" fmla="*/ 3751118 h 5621636"/>
                  <a:gd name="connsiteX83" fmla="*/ 4478482 w 4561609"/>
                  <a:gd name="connsiteY83" fmla="*/ 3865418 h 5621636"/>
                  <a:gd name="connsiteX84" fmla="*/ 4457700 w 4561609"/>
                  <a:gd name="connsiteY84" fmla="*/ 3906982 h 5621636"/>
                  <a:gd name="connsiteX85" fmla="*/ 4426527 w 4561609"/>
                  <a:gd name="connsiteY85" fmla="*/ 4000500 h 5621636"/>
                  <a:gd name="connsiteX86" fmla="*/ 4405745 w 4561609"/>
                  <a:gd name="connsiteY86" fmla="*/ 4031673 h 5621636"/>
                  <a:gd name="connsiteX87" fmla="*/ 4343400 w 4561609"/>
                  <a:gd name="connsiteY87" fmla="*/ 4156363 h 5621636"/>
                  <a:gd name="connsiteX88" fmla="*/ 4270664 w 4561609"/>
                  <a:gd name="connsiteY88" fmla="*/ 4239491 h 5621636"/>
                  <a:gd name="connsiteX89" fmla="*/ 4249882 w 4561609"/>
                  <a:gd name="connsiteY89" fmla="*/ 4249882 h 5621636"/>
                  <a:gd name="connsiteX90" fmla="*/ 4208318 w 4561609"/>
                  <a:gd name="connsiteY90" fmla="*/ 4281054 h 5621636"/>
                  <a:gd name="connsiteX91" fmla="*/ 4094018 w 4561609"/>
                  <a:gd name="connsiteY91" fmla="*/ 4353791 h 5621636"/>
                  <a:gd name="connsiteX92" fmla="*/ 4010891 w 4561609"/>
                  <a:gd name="connsiteY92" fmla="*/ 4426527 h 5621636"/>
                  <a:gd name="connsiteX93" fmla="*/ 3896591 w 4561609"/>
                  <a:gd name="connsiteY93" fmla="*/ 4540827 h 5621636"/>
                  <a:gd name="connsiteX94" fmla="*/ 3844636 w 4561609"/>
                  <a:gd name="connsiteY94" fmla="*/ 4592782 h 5621636"/>
                  <a:gd name="connsiteX95" fmla="*/ 3751118 w 4561609"/>
                  <a:gd name="connsiteY95" fmla="*/ 4675909 h 5621636"/>
                  <a:gd name="connsiteX96" fmla="*/ 3564082 w 4561609"/>
                  <a:gd name="connsiteY96" fmla="*/ 4852554 h 5621636"/>
                  <a:gd name="connsiteX97" fmla="*/ 3335482 w 4561609"/>
                  <a:gd name="connsiteY97" fmla="*/ 5122718 h 5621636"/>
                  <a:gd name="connsiteX98" fmla="*/ 3065318 w 4561609"/>
                  <a:gd name="connsiteY98" fmla="*/ 5444836 h 5621636"/>
                  <a:gd name="connsiteX99" fmla="*/ 3002973 w 4561609"/>
                  <a:gd name="connsiteY99" fmla="*/ 5527963 h 5621636"/>
                  <a:gd name="connsiteX100" fmla="*/ 2722418 w 4561609"/>
                  <a:gd name="connsiteY100" fmla="*/ 5496791 h 5621636"/>
                  <a:gd name="connsiteX101" fmla="*/ 2369127 w 4561609"/>
                  <a:gd name="connsiteY101" fmla="*/ 5465618 h 5621636"/>
                  <a:gd name="connsiteX102" fmla="*/ 2130136 w 4561609"/>
                  <a:gd name="connsiteY102" fmla="*/ 5486400 h 5621636"/>
                  <a:gd name="connsiteX103" fmla="*/ 1984664 w 4561609"/>
                  <a:gd name="connsiteY103" fmla="*/ 5517573 h 5621636"/>
                  <a:gd name="connsiteX104" fmla="*/ 1911927 w 4561609"/>
                  <a:gd name="connsiteY104" fmla="*/ 5527963 h 5621636"/>
                  <a:gd name="connsiteX105" fmla="*/ 1870364 w 4561609"/>
                  <a:gd name="connsiteY105" fmla="*/ 5538354 h 5621636"/>
                  <a:gd name="connsiteX106" fmla="*/ 1704109 w 4561609"/>
                  <a:gd name="connsiteY106" fmla="*/ 5548745 h 5621636"/>
                  <a:gd name="connsiteX107" fmla="*/ 1600200 w 4561609"/>
                  <a:gd name="connsiteY107" fmla="*/ 5579918 h 5621636"/>
                  <a:gd name="connsiteX108" fmla="*/ 1413164 w 4561609"/>
                  <a:gd name="connsiteY108" fmla="*/ 5600700 h 5621636"/>
                  <a:gd name="connsiteX109" fmla="*/ 1392382 w 4561609"/>
                  <a:gd name="connsiteY109" fmla="*/ 5611091 h 5621636"/>
                  <a:gd name="connsiteX110" fmla="*/ 1184564 w 4561609"/>
                  <a:gd name="connsiteY110" fmla="*/ 5611091 h 5621636"/>
                  <a:gd name="connsiteX111" fmla="*/ 1080654 w 4561609"/>
                  <a:gd name="connsiteY111" fmla="*/ 5590309 h 5621636"/>
                  <a:gd name="connsiteX112" fmla="*/ 1059873 w 4561609"/>
                  <a:gd name="connsiteY112" fmla="*/ 5579918 h 5621636"/>
                  <a:gd name="connsiteX113" fmla="*/ 1007918 w 4561609"/>
                  <a:gd name="connsiteY113" fmla="*/ 5559136 h 5621636"/>
                  <a:gd name="connsiteX114" fmla="*/ 955964 w 4561609"/>
                  <a:gd name="connsiteY114" fmla="*/ 5507182 h 5621636"/>
                  <a:gd name="connsiteX115" fmla="*/ 935182 w 4561609"/>
                  <a:gd name="connsiteY115" fmla="*/ 5496791 h 5621636"/>
                  <a:gd name="connsiteX116" fmla="*/ 862445 w 4561609"/>
                  <a:gd name="connsiteY116" fmla="*/ 5444836 h 5621636"/>
                  <a:gd name="connsiteX117" fmla="*/ 831273 w 4561609"/>
                  <a:gd name="connsiteY117" fmla="*/ 5424054 h 5621636"/>
                  <a:gd name="connsiteX118" fmla="*/ 789709 w 4561609"/>
                  <a:gd name="connsiteY118" fmla="*/ 5392882 h 5621636"/>
                  <a:gd name="connsiteX119" fmla="*/ 644236 w 4561609"/>
                  <a:gd name="connsiteY119" fmla="*/ 5351318 h 5621636"/>
                  <a:gd name="connsiteX120" fmla="*/ 602673 w 4561609"/>
                  <a:gd name="connsiteY120" fmla="*/ 5330536 h 5621636"/>
                  <a:gd name="connsiteX121" fmla="*/ 550718 w 4561609"/>
                  <a:gd name="connsiteY121" fmla="*/ 5320145 h 5621636"/>
                  <a:gd name="connsiteX122" fmla="*/ 529936 w 4561609"/>
                  <a:gd name="connsiteY122" fmla="*/ 5309754 h 5621636"/>
                  <a:gd name="connsiteX123" fmla="*/ 457200 w 4561609"/>
                  <a:gd name="connsiteY123" fmla="*/ 5288973 h 5621636"/>
                  <a:gd name="connsiteX124" fmla="*/ 415636 w 4561609"/>
                  <a:gd name="connsiteY124" fmla="*/ 5268191 h 5621636"/>
                  <a:gd name="connsiteX125" fmla="*/ 290945 w 4561609"/>
                  <a:gd name="connsiteY125" fmla="*/ 5216236 h 5621636"/>
                  <a:gd name="connsiteX126" fmla="*/ 280554 w 4561609"/>
                  <a:gd name="connsiteY126" fmla="*/ 5195454 h 5621636"/>
                  <a:gd name="connsiteX127" fmla="*/ 218209 w 4561609"/>
                  <a:gd name="connsiteY127" fmla="*/ 5164282 h 5621636"/>
                  <a:gd name="connsiteX128" fmla="*/ 187036 w 4561609"/>
                  <a:gd name="connsiteY128" fmla="*/ 5143500 h 5621636"/>
                  <a:gd name="connsiteX129" fmla="*/ 155864 w 4561609"/>
                  <a:gd name="connsiteY129" fmla="*/ 5101936 h 5621636"/>
                  <a:gd name="connsiteX130" fmla="*/ 114300 w 4561609"/>
                  <a:gd name="connsiteY130" fmla="*/ 5060373 h 5621636"/>
                  <a:gd name="connsiteX131" fmla="*/ 103909 w 4561609"/>
                  <a:gd name="connsiteY131" fmla="*/ 5029200 h 5621636"/>
                  <a:gd name="connsiteX132" fmla="*/ 93518 w 4561609"/>
                  <a:gd name="connsiteY132" fmla="*/ 5008418 h 5621636"/>
                  <a:gd name="connsiteX133" fmla="*/ 72736 w 4561609"/>
                  <a:gd name="connsiteY133" fmla="*/ 4946073 h 5621636"/>
                  <a:gd name="connsiteX134" fmla="*/ 51954 w 4561609"/>
                  <a:gd name="connsiteY134" fmla="*/ 4904509 h 5621636"/>
                  <a:gd name="connsiteX135" fmla="*/ 41564 w 4561609"/>
                  <a:gd name="connsiteY135" fmla="*/ 4862945 h 5621636"/>
                  <a:gd name="connsiteX136" fmla="*/ 20782 w 4561609"/>
                  <a:gd name="connsiteY136" fmla="*/ 4686300 h 5621636"/>
                  <a:gd name="connsiteX137" fmla="*/ 10391 w 4561609"/>
                  <a:gd name="connsiteY137" fmla="*/ 4623954 h 562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4561609" h="5621636">
                    <a:moveTo>
                      <a:pt x="0" y="592282"/>
                    </a:moveTo>
                    <a:cubicBezTo>
                      <a:pt x="10391" y="581891"/>
                      <a:pt x="19698" y="570289"/>
                      <a:pt x="31173" y="561109"/>
                    </a:cubicBezTo>
                    <a:cubicBezTo>
                      <a:pt x="37221" y="556271"/>
                      <a:pt x="46074" y="555758"/>
                      <a:pt x="51954" y="550718"/>
                    </a:cubicBezTo>
                    <a:cubicBezTo>
                      <a:pt x="70549" y="534779"/>
                      <a:pt x="86591" y="516081"/>
                      <a:pt x="103909" y="498763"/>
                    </a:cubicBezTo>
                    <a:cubicBezTo>
                      <a:pt x="110836" y="491836"/>
                      <a:pt x="116540" y="483416"/>
                      <a:pt x="124691" y="477982"/>
                    </a:cubicBezTo>
                    <a:cubicBezTo>
                      <a:pt x="162308" y="452904"/>
                      <a:pt x="144694" y="462785"/>
                      <a:pt x="176645" y="446809"/>
                    </a:cubicBezTo>
                    <a:cubicBezTo>
                      <a:pt x="187036" y="432954"/>
                      <a:pt x="193725" y="415311"/>
                      <a:pt x="207818" y="405245"/>
                    </a:cubicBezTo>
                    <a:cubicBezTo>
                      <a:pt x="219439" y="396944"/>
                      <a:pt x="235650" y="398777"/>
                      <a:pt x="249382" y="394854"/>
                    </a:cubicBezTo>
                    <a:cubicBezTo>
                      <a:pt x="315760" y="375889"/>
                      <a:pt x="242942" y="387866"/>
                      <a:pt x="353291" y="374073"/>
                    </a:cubicBezTo>
                    <a:cubicBezTo>
                      <a:pt x="384413" y="370183"/>
                      <a:pt x="415760" y="368118"/>
                      <a:pt x="446809" y="363682"/>
                    </a:cubicBezTo>
                    <a:cubicBezTo>
                      <a:pt x="553991" y="348370"/>
                      <a:pt x="440107" y="357136"/>
                      <a:pt x="561109" y="342900"/>
                    </a:cubicBezTo>
                    <a:cubicBezTo>
                      <a:pt x="599104" y="338430"/>
                      <a:pt x="637309" y="335973"/>
                      <a:pt x="675409" y="332509"/>
                    </a:cubicBezTo>
                    <a:cubicBezTo>
                      <a:pt x="703118" y="335973"/>
                      <a:pt x="730991" y="338309"/>
                      <a:pt x="758536" y="342900"/>
                    </a:cubicBezTo>
                    <a:cubicBezTo>
                      <a:pt x="772623" y="345248"/>
                      <a:pt x="785883" y="351937"/>
                      <a:pt x="800100" y="353291"/>
                    </a:cubicBezTo>
                    <a:cubicBezTo>
                      <a:pt x="858818" y="358883"/>
                      <a:pt x="917863" y="360218"/>
                      <a:pt x="976745" y="363682"/>
                    </a:cubicBezTo>
                    <a:cubicBezTo>
                      <a:pt x="1102573" y="327731"/>
                      <a:pt x="1094337" y="348816"/>
                      <a:pt x="1163782" y="290945"/>
                    </a:cubicBezTo>
                    <a:cubicBezTo>
                      <a:pt x="1171308" y="284673"/>
                      <a:pt x="1177637" y="277090"/>
                      <a:pt x="1184564" y="270163"/>
                    </a:cubicBezTo>
                    <a:cubicBezTo>
                      <a:pt x="1188027" y="252845"/>
                      <a:pt x="1187997" y="234442"/>
                      <a:pt x="1194954" y="218209"/>
                    </a:cubicBezTo>
                    <a:cubicBezTo>
                      <a:pt x="1198813" y="209204"/>
                      <a:pt x="1211877" y="206432"/>
                      <a:pt x="1215736" y="197427"/>
                    </a:cubicBezTo>
                    <a:cubicBezTo>
                      <a:pt x="1222693" y="181194"/>
                      <a:pt x="1221275" y="162454"/>
                      <a:pt x="1226127" y="145473"/>
                    </a:cubicBezTo>
                    <a:cubicBezTo>
                      <a:pt x="1233393" y="120041"/>
                      <a:pt x="1249439" y="114051"/>
                      <a:pt x="1267691" y="93518"/>
                    </a:cubicBezTo>
                    <a:cubicBezTo>
                      <a:pt x="1285663" y="73299"/>
                      <a:pt x="1297767" y="47084"/>
                      <a:pt x="1319645" y="31173"/>
                    </a:cubicBezTo>
                    <a:cubicBezTo>
                      <a:pt x="1344122" y="13371"/>
                      <a:pt x="1416026" y="4718"/>
                      <a:pt x="1444336" y="0"/>
                    </a:cubicBezTo>
                    <a:cubicBezTo>
                      <a:pt x="1489363" y="3464"/>
                      <a:pt x="1535260" y="929"/>
                      <a:pt x="1579418" y="10391"/>
                    </a:cubicBezTo>
                    <a:cubicBezTo>
                      <a:pt x="1586991" y="12014"/>
                      <a:pt x="1582882" y="27709"/>
                      <a:pt x="1589809" y="31173"/>
                    </a:cubicBezTo>
                    <a:cubicBezTo>
                      <a:pt x="1626070" y="49303"/>
                      <a:pt x="1666009" y="58882"/>
                      <a:pt x="1704109" y="72736"/>
                    </a:cubicBezTo>
                    <a:cubicBezTo>
                      <a:pt x="1768446" y="137073"/>
                      <a:pt x="1656140" y="28128"/>
                      <a:pt x="1776845" y="124691"/>
                    </a:cubicBezTo>
                    <a:cubicBezTo>
                      <a:pt x="1795970" y="139991"/>
                      <a:pt x="1807535" y="164494"/>
                      <a:pt x="1828800" y="176645"/>
                    </a:cubicBezTo>
                    <a:cubicBezTo>
                      <a:pt x="1857330" y="192948"/>
                      <a:pt x="1891649" y="196022"/>
                      <a:pt x="1922318" y="207818"/>
                    </a:cubicBezTo>
                    <a:cubicBezTo>
                      <a:pt x="2007294" y="240501"/>
                      <a:pt x="1915033" y="223328"/>
                      <a:pt x="2036618" y="249382"/>
                    </a:cubicBezTo>
                    <a:cubicBezTo>
                      <a:pt x="2056706" y="253687"/>
                      <a:pt x="2176599" y="268178"/>
                      <a:pt x="2192482" y="270163"/>
                    </a:cubicBezTo>
                    <a:lnTo>
                      <a:pt x="2441864" y="259773"/>
                    </a:lnTo>
                    <a:cubicBezTo>
                      <a:pt x="2514395" y="255956"/>
                      <a:pt x="2637160" y="245230"/>
                      <a:pt x="2712027" y="238991"/>
                    </a:cubicBezTo>
                    <a:cubicBezTo>
                      <a:pt x="2715626" y="239891"/>
                      <a:pt x="2777310" y="254183"/>
                      <a:pt x="2784764" y="259773"/>
                    </a:cubicBezTo>
                    <a:cubicBezTo>
                      <a:pt x="2790960" y="264420"/>
                      <a:pt x="2790507" y="274358"/>
                      <a:pt x="2795154" y="280554"/>
                    </a:cubicBezTo>
                    <a:cubicBezTo>
                      <a:pt x="2801032" y="288391"/>
                      <a:pt x="2808410" y="295064"/>
                      <a:pt x="2815936" y="301336"/>
                    </a:cubicBezTo>
                    <a:cubicBezTo>
                      <a:pt x="2829240" y="312423"/>
                      <a:pt x="2843090" y="322903"/>
                      <a:pt x="2857500" y="332509"/>
                    </a:cubicBezTo>
                    <a:cubicBezTo>
                      <a:pt x="2863944" y="336805"/>
                      <a:pt x="2872168" y="338145"/>
                      <a:pt x="2878282" y="342900"/>
                    </a:cubicBezTo>
                    <a:cubicBezTo>
                      <a:pt x="2903488" y="362505"/>
                      <a:pt x="2927151" y="384030"/>
                      <a:pt x="2951018" y="405245"/>
                    </a:cubicBezTo>
                    <a:cubicBezTo>
                      <a:pt x="2958340" y="411754"/>
                      <a:pt x="2963963" y="420149"/>
                      <a:pt x="2971800" y="426027"/>
                    </a:cubicBezTo>
                    <a:cubicBezTo>
                      <a:pt x="3005623" y="451394"/>
                      <a:pt x="3039702" y="476605"/>
                      <a:pt x="3075709" y="498763"/>
                    </a:cubicBezTo>
                    <a:cubicBezTo>
                      <a:pt x="3085037" y="504503"/>
                      <a:pt x="3097085" y="504256"/>
                      <a:pt x="3106882" y="509154"/>
                    </a:cubicBezTo>
                    <a:cubicBezTo>
                      <a:pt x="3138778" y="525102"/>
                      <a:pt x="3169597" y="543141"/>
                      <a:pt x="3200400" y="561109"/>
                    </a:cubicBezTo>
                    <a:cubicBezTo>
                      <a:pt x="3211187" y="567402"/>
                      <a:pt x="3220045" y="577088"/>
                      <a:pt x="3231573" y="581891"/>
                    </a:cubicBezTo>
                    <a:cubicBezTo>
                      <a:pt x="3261904" y="594529"/>
                      <a:pt x="3293918" y="602672"/>
                      <a:pt x="3325091" y="613063"/>
                    </a:cubicBezTo>
                    <a:cubicBezTo>
                      <a:pt x="3335482" y="619990"/>
                      <a:pt x="3345094" y="628260"/>
                      <a:pt x="3356264" y="633845"/>
                    </a:cubicBezTo>
                    <a:cubicBezTo>
                      <a:pt x="3376342" y="643884"/>
                      <a:pt x="3429951" y="659985"/>
                      <a:pt x="3449782" y="675409"/>
                    </a:cubicBezTo>
                    <a:cubicBezTo>
                      <a:pt x="3469114" y="690445"/>
                      <a:pt x="3490783" y="705457"/>
                      <a:pt x="3501736" y="727363"/>
                    </a:cubicBezTo>
                    <a:cubicBezTo>
                      <a:pt x="3515167" y="754225"/>
                      <a:pt x="3523768" y="772755"/>
                      <a:pt x="3543300" y="800100"/>
                    </a:cubicBezTo>
                    <a:cubicBezTo>
                      <a:pt x="3548994" y="808072"/>
                      <a:pt x="3558388" y="812910"/>
                      <a:pt x="3564082" y="820882"/>
                    </a:cubicBezTo>
                    <a:cubicBezTo>
                      <a:pt x="3575821" y="837316"/>
                      <a:pt x="3585234" y="855301"/>
                      <a:pt x="3595254" y="872836"/>
                    </a:cubicBezTo>
                    <a:cubicBezTo>
                      <a:pt x="3599097" y="879561"/>
                      <a:pt x="3601349" y="887174"/>
                      <a:pt x="3605645" y="893618"/>
                    </a:cubicBezTo>
                    <a:cubicBezTo>
                      <a:pt x="3622173" y="918409"/>
                      <a:pt x="3641072" y="941563"/>
                      <a:pt x="3657600" y="966354"/>
                    </a:cubicBezTo>
                    <a:cubicBezTo>
                      <a:pt x="3661896" y="972798"/>
                      <a:pt x="3664006" y="980495"/>
                      <a:pt x="3667991" y="987136"/>
                    </a:cubicBezTo>
                    <a:cubicBezTo>
                      <a:pt x="3684802" y="1015155"/>
                      <a:pt x="3701207" y="1043494"/>
                      <a:pt x="3719945" y="1070263"/>
                    </a:cubicBezTo>
                    <a:cubicBezTo>
                      <a:pt x="3725563" y="1078289"/>
                      <a:pt x="3734712" y="1083312"/>
                      <a:pt x="3740727" y="1091045"/>
                    </a:cubicBezTo>
                    <a:cubicBezTo>
                      <a:pt x="3759020" y="1114564"/>
                      <a:pt x="3776154" y="1138991"/>
                      <a:pt x="3792682" y="1163782"/>
                    </a:cubicBezTo>
                    <a:cubicBezTo>
                      <a:pt x="3796978" y="1170226"/>
                      <a:pt x="3799088" y="1177922"/>
                      <a:pt x="3803073" y="1184563"/>
                    </a:cubicBezTo>
                    <a:cubicBezTo>
                      <a:pt x="3819885" y="1212582"/>
                      <a:pt x="3839865" y="1238746"/>
                      <a:pt x="3855027" y="1267691"/>
                    </a:cubicBezTo>
                    <a:cubicBezTo>
                      <a:pt x="3940304" y="1430494"/>
                      <a:pt x="3878587" y="1363987"/>
                      <a:pt x="3938154" y="1423554"/>
                    </a:cubicBezTo>
                    <a:cubicBezTo>
                      <a:pt x="3952009" y="1458190"/>
                      <a:pt x="3963035" y="1494097"/>
                      <a:pt x="3979718" y="1527463"/>
                    </a:cubicBezTo>
                    <a:cubicBezTo>
                      <a:pt x="3984099" y="1536225"/>
                      <a:pt x="3996446" y="1539326"/>
                      <a:pt x="4000500" y="1548245"/>
                    </a:cubicBezTo>
                    <a:cubicBezTo>
                      <a:pt x="4057619" y="1673906"/>
                      <a:pt x="4001627" y="1611715"/>
                      <a:pt x="4052454" y="1662545"/>
                    </a:cubicBezTo>
                    <a:cubicBezTo>
                      <a:pt x="4066309" y="1693718"/>
                      <a:pt x="4080898" y="1724574"/>
                      <a:pt x="4094018" y="1756063"/>
                    </a:cubicBezTo>
                    <a:cubicBezTo>
                      <a:pt x="4098231" y="1766174"/>
                      <a:pt x="4099511" y="1777439"/>
                      <a:pt x="4104409" y="1787236"/>
                    </a:cubicBezTo>
                    <a:cubicBezTo>
                      <a:pt x="4123818" y="1826053"/>
                      <a:pt x="4147345" y="1862719"/>
                      <a:pt x="4166754" y="1901536"/>
                    </a:cubicBezTo>
                    <a:cubicBezTo>
                      <a:pt x="4171652" y="1911333"/>
                      <a:pt x="4172247" y="1922912"/>
                      <a:pt x="4177145" y="1932709"/>
                    </a:cubicBezTo>
                    <a:cubicBezTo>
                      <a:pt x="4186177" y="1950773"/>
                      <a:pt x="4197927" y="1967345"/>
                      <a:pt x="4208318" y="1984663"/>
                    </a:cubicBezTo>
                    <a:cubicBezTo>
                      <a:pt x="4215245" y="2012372"/>
                      <a:pt x="4220893" y="2040433"/>
                      <a:pt x="4229100" y="2067791"/>
                    </a:cubicBezTo>
                    <a:cubicBezTo>
                      <a:pt x="4231326" y="2075209"/>
                      <a:pt x="4237613" y="2081059"/>
                      <a:pt x="4239491" y="2088573"/>
                    </a:cubicBezTo>
                    <a:cubicBezTo>
                      <a:pt x="4262820" y="2181886"/>
                      <a:pt x="4236172" y="2123498"/>
                      <a:pt x="4260273" y="2171700"/>
                    </a:cubicBezTo>
                    <a:cubicBezTo>
                      <a:pt x="4282264" y="2369622"/>
                      <a:pt x="4261217" y="2299226"/>
                      <a:pt x="4291445" y="2389909"/>
                    </a:cubicBezTo>
                    <a:cubicBezTo>
                      <a:pt x="4294909" y="2417618"/>
                      <a:pt x="4296359" y="2445654"/>
                      <a:pt x="4301836" y="2473036"/>
                    </a:cubicBezTo>
                    <a:cubicBezTo>
                      <a:pt x="4303355" y="2480631"/>
                      <a:pt x="4310604" y="2486245"/>
                      <a:pt x="4312227" y="2493818"/>
                    </a:cubicBezTo>
                    <a:cubicBezTo>
                      <a:pt x="4321056" y="2535020"/>
                      <a:pt x="4314165" y="2580821"/>
                      <a:pt x="4333009" y="2618509"/>
                    </a:cubicBezTo>
                    <a:cubicBezTo>
                      <a:pt x="4369622" y="2691735"/>
                      <a:pt x="4294493" y="2539028"/>
                      <a:pt x="4364182" y="2701636"/>
                    </a:cubicBezTo>
                    <a:cubicBezTo>
                      <a:pt x="4398782" y="2782371"/>
                      <a:pt x="4459743" y="2866695"/>
                      <a:pt x="4478482" y="2951018"/>
                    </a:cubicBezTo>
                    <a:cubicBezTo>
                      <a:pt x="4506392" y="3076612"/>
                      <a:pt x="4489166" y="3014242"/>
                      <a:pt x="4530436" y="3138054"/>
                    </a:cubicBezTo>
                    <a:cubicBezTo>
                      <a:pt x="4533900" y="3172690"/>
                      <a:pt x="4535104" y="3207628"/>
                      <a:pt x="4540827" y="3241963"/>
                    </a:cubicBezTo>
                    <a:cubicBezTo>
                      <a:pt x="4542100" y="3249603"/>
                      <a:pt x="4550363" y="3255047"/>
                      <a:pt x="4551218" y="3262745"/>
                    </a:cubicBezTo>
                    <a:cubicBezTo>
                      <a:pt x="4557350" y="3317932"/>
                      <a:pt x="4558145" y="3373582"/>
                      <a:pt x="4561609" y="3429000"/>
                    </a:cubicBezTo>
                    <a:cubicBezTo>
                      <a:pt x="4558145" y="3494809"/>
                      <a:pt x="4556691" y="3560755"/>
                      <a:pt x="4551218" y="3626427"/>
                    </a:cubicBezTo>
                    <a:cubicBezTo>
                      <a:pt x="4545868" y="3690626"/>
                      <a:pt x="4532529" y="3682494"/>
                      <a:pt x="4509654" y="3751118"/>
                    </a:cubicBezTo>
                    <a:cubicBezTo>
                      <a:pt x="4497166" y="3788583"/>
                      <a:pt x="4490970" y="3827953"/>
                      <a:pt x="4478482" y="3865418"/>
                    </a:cubicBezTo>
                    <a:cubicBezTo>
                      <a:pt x="4473584" y="3880113"/>
                      <a:pt x="4463261" y="3892525"/>
                      <a:pt x="4457700" y="3906982"/>
                    </a:cubicBezTo>
                    <a:cubicBezTo>
                      <a:pt x="4445904" y="3937651"/>
                      <a:pt x="4439165" y="3970169"/>
                      <a:pt x="4426527" y="4000500"/>
                    </a:cubicBezTo>
                    <a:cubicBezTo>
                      <a:pt x="4421724" y="4012028"/>
                      <a:pt x="4411330" y="4020503"/>
                      <a:pt x="4405745" y="4031673"/>
                    </a:cubicBezTo>
                    <a:cubicBezTo>
                      <a:pt x="4357749" y="4127666"/>
                      <a:pt x="4383603" y="4100080"/>
                      <a:pt x="4343400" y="4156363"/>
                    </a:cubicBezTo>
                    <a:cubicBezTo>
                      <a:pt x="4319511" y="4189808"/>
                      <a:pt x="4302932" y="4212600"/>
                      <a:pt x="4270664" y="4239491"/>
                    </a:cubicBezTo>
                    <a:cubicBezTo>
                      <a:pt x="4264714" y="4244449"/>
                      <a:pt x="4256326" y="4245586"/>
                      <a:pt x="4249882" y="4249882"/>
                    </a:cubicBezTo>
                    <a:cubicBezTo>
                      <a:pt x="4235472" y="4259488"/>
                      <a:pt x="4222728" y="4271448"/>
                      <a:pt x="4208318" y="4281054"/>
                    </a:cubicBezTo>
                    <a:cubicBezTo>
                      <a:pt x="4147546" y="4321568"/>
                      <a:pt x="4225329" y="4222484"/>
                      <a:pt x="4094018" y="4353791"/>
                    </a:cubicBezTo>
                    <a:cubicBezTo>
                      <a:pt x="3926868" y="4520937"/>
                      <a:pt x="4168308" y="4283421"/>
                      <a:pt x="4010891" y="4426527"/>
                    </a:cubicBezTo>
                    <a:cubicBezTo>
                      <a:pt x="4010851" y="4426564"/>
                      <a:pt x="3912942" y="4524476"/>
                      <a:pt x="3896591" y="4540827"/>
                    </a:cubicBezTo>
                    <a:cubicBezTo>
                      <a:pt x="3879273" y="4558145"/>
                      <a:pt x="3866542" y="4581829"/>
                      <a:pt x="3844636" y="4592782"/>
                    </a:cubicBezTo>
                    <a:cubicBezTo>
                      <a:pt x="3784352" y="4622924"/>
                      <a:pt x="3868438" y="4578143"/>
                      <a:pt x="3751118" y="4675909"/>
                    </a:cubicBezTo>
                    <a:cubicBezTo>
                      <a:pt x="3678150" y="4736716"/>
                      <a:pt x="3632865" y="4771264"/>
                      <a:pt x="3564082" y="4852554"/>
                    </a:cubicBezTo>
                    <a:cubicBezTo>
                      <a:pt x="3487882" y="4942609"/>
                      <a:pt x="3418898" y="5039303"/>
                      <a:pt x="3335482" y="5122718"/>
                    </a:cubicBezTo>
                    <a:cubicBezTo>
                      <a:pt x="3176607" y="5281591"/>
                      <a:pt x="3318559" y="5134039"/>
                      <a:pt x="3065318" y="5444836"/>
                    </a:cubicBezTo>
                    <a:cubicBezTo>
                      <a:pt x="2996355" y="5529473"/>
                      <a:pt x="3074016" y="5409557"/>
                      <a:pt x="3002973" y="5527963"/>
                    </a:cubicBezTo>
                    <a:cubicBezTo>
                      <a:pt x="2864586" y="5481836"/>
                      <a:pt x="2985642" y="5515935"/>
                      <a:pt x="2722418" y="5496791"/>
                    </a:cubicBezTo>
                    <a:cubicBezTo>
                      <a:pt x="2604508" y="5488216"/>
                      <a:pt x="2369127" y="5465618"/>
                      <a:pt x="2369127" y="5465618"/>
                    </a:cubicBezTo>
                    <a:lnTo>
                      <a:pt x="2130136" y="5486400"/>
                    </a:lnTo>
                    <a:cubicBezTo>
                      <a:pt x="2073288" y="5514824"/>
                      <a:pt x="2108166" y="5499932"/>
                      <a:pt x="1984664" y="5517573"/>
                    </a:cubicBezTo>
                    <a:cubicBezTo>
                      <a:pt x="1960418" y="5521036"/>
                      <a:pt x="1936024" y="5523582"/>
                      <a:pt x="1911927" y="5527963"/>
                    </a:cubicBezTo>
                    <a:cubicBezTo>
                      <a:pt x="1897877" y="5530518"/>
                      <a:pt x="1884574" y="5536933"/>
                      <a:pt x="1870364" y="5538354"/>
                    </a:cubicBezTo>
                    <a:cubicBezTo>
                      <a:pt x="1815113" y="5543879"/>
                      <a:pt x="1759527" y="5545281"/>
                      <a:pt x="1704109" y="5548745"/>
                    </a:cubicBezTo>
                    <a:cubicBezTo>
                      <a:pt x="1654372" y="5581903"/>
                      <a:pt x="1681741" y="5570133"/>
                      <a:pt x="1600200" y="5579918"/>
                    </a:cubicBezTo>
                    <a:lnTo>
                      <a:pt x="1413164" y="5600700"/>
                    </a:lnTo>
                    <a:cubicBezTo>
                      <a:pt x="1406237" y="5604164"/>
                      <a:pt x="1399943" y="5609411"/>
                      <a:pt x="1392382" y="5611091"/>
                    </a:cubicBezTo>
                    <a:cubicBezTo>
                      <a:pt x="1306097" y="5630265"/>
                      <a:pt x="1286613" y="5618941"/>
                      <a:pt x="1184564" y="5611091"/>
                    </a:cubicBezTo>
                    <a:cubicBezTo>
                      <a:pt x="1149927" y="5604164"/>
                      <a:pt x="1114922" y="5598876"/>
                      <a:pt x="1080654" y="5590309"/>
                    </a:cubicBezTo>
                    <a:cubicBezTo>
                      <a:pt x="1073141" y="5588431"/>
                      <a:pt x="1066991" y="5582969"/>
                      <a:pt x="1059873" y="5579918"/>
                    </a:cubicBezTo>
                    <a:cubicBezTo>
                      <a:pt x="1042729" y="5572570"/>
                      <a:pt x="1025236" y="5566063"/>
                      <a:pt x="1007918" y="5559136"/>
                    </a:cubicBezTo>
                    <a:cubicBezTo>
                      <a:pt x="990600" y="5541818"/>
                      <a:pt x="977870" y="5518135"/>
                      <a:pt x="955964" y="5507182"/>
                    </a:cubicBezTo>
                    <a:cubicBezTo>
                      <a:pt x="949037" y="5503718"/>
                      <a:pt x="941132" y="5501749"/>
                      <a:pt x="935182" y="5496791"/>
                    </a:cubicBezTo>
                    <a:cubicBezTo>
                      <a:pt x="869437" y="5442003"/>
                      <a:pt x="921394" y="5464486"/>
                      <a:pt x="862445" y="5444836"/>
                    </a:cubicBezTo>
                    <a:cubicBezTo>
                      <a:pt x="852054" y="5437909"/>
                      <a:pt x="841435" y="5431313"/>
                      <a:pt x="831273" y="5424054"/>
                    </a:cubicBezTo>
                    <a:cubicBezTo>
                      <a:pt x="817181" y="5413988"/>
                      <a:pt x="805627" y="5399704"/>
                      <a:pt x="789709" y="5392882"/>
                    </a:cubicBezTo>
                    <a:cubicBezTo>
                      <a:pt x="756782" y="5378770"/>
                      <a:pt x="687447" y="5362121"/>
                      <a:pt x="644236" y="5351318"/>
                    </a:cubicBezTo>
                    <a:cubicBezTo>
                      <a:pt x="630382" y="5344391"/>
                      <a:pt x="617368" y="5335434"/>
                      <a:pt x="602673" y="5330536"/>
                    </a:cubicBezTo>
                    <a:cubicBezTo>
                      <a:pt x="585918" y="5324951"/>
                      <a:pt x="567700" y="5324997"/>
                      <a:pt x="550718" y="5320145"/>
                    </a:cubicBezTo>
                    <a:cubicBezTo>
                      <a:pt x="543271" y="5318017"/>
                      <a:pt x="537284" y="5312203"/>
                      <a:pt x="529936" y="5309754"/>
                    </a:cubicBezTo>
                    <a:cubicBezTo>
                      <a:pt x="506014" y="5301780"/>
                      <a:pt x="480897" y="5297590"/>
                      <a:pt x="457200" y="5288973"/>
                    </a:cubicBezTo>
                    <a:cubicBezTo>
                      <a:pt x="442643" y="5283679"/>
                      <a:pt x="429934" y="5274149"/>
                      <a:pt x="415636" y="5268191"/>
                    </a:cubicBezTo>
                    <a:cubicBezTo>
                      <a:pt x="269189" y="5207171"/>
                      <a:pt x="384530" y="5263028"/>
                      <a:pt x="290945" y="5216236"/>
                    </a:cubicBezTo>
                    <a:cubicBezTo>
                      <a:pt x="287481" y="5209309"/>
                      <a:pt x="286856" y="5199956"/>
                      <a:pt x="280554" y="5195454"/>
                    </a:cubicBezTo>
                    <a:cubicBezTo>
                      <a:pt x="261647" y="5181949"/>
                      <a:pt x="237541" y="5177170"/>
                      <a:pt x="218209" y="5164282"/>
                    </a:cubicBezTo>
                    <a:lnTo>
                      <a:pt x="187036" y="5143500"/>
                    </a:lnTo>
                    <a:cubicBezTo>
                      <a:pt x="165344" y="5100117"/>
                      <a:pt x="190874" y="5145699"/>
                      <a:pt x="155864" y="5101936"/>
                    </a:cubicBezTo>
                    <a:cubicBezTo>
                      <a:pt x="122428" y="5060141"/>
                      <a:pt x="151435" y="5078939"/>
                      <a:pt x="114300" y="5060373"/>
                    </a:cubicBezTo>
                    <a:cubicBezTo>
                      <a:pt x="110836" y="5049982"/>
                      <a:pt x="107977" y="5039370"/>
                      <a:pt x="103909" y="5029200"/>
                    </a:cubicBezTo>
                    <a:cubicBezTo>
                      <a:pt x="101033" y="5022009"/>
                      <a:pt x="96237" y="5015670"/>
                      <a:pt x="93518" y="5008418"/>
                    </a:cubicBezTo>
                    <a:cubicBezTo>
                      <a:pt x="85826" y="4987907"/>
                      <a:pt x="82533" y="4965666"/>
                      <a:pt x="72736" y="4946073"/>
                    </a:cubicBezTo>
                    <a:lnTo>
                      <a:pt x="51954" y="4904509"/>
                    </a:lnTo>
                    <a:cubicBezTo>
                      <a:pt x="48491" y="4890654"/>
                      <a:pt x="44119" y="4876996"/>
                      <a:pt x="41564" y="4862945"/>
                    </a:cubicBezTo>
                    <a:cubicBezTo>
                      <a:pt x="26451" y="4779822"/>
                      <a:pt x="33324" y="4780366"/>
                      <a:pt x="20782" y="4686300"/>
                    </a:cubicBezTo>
                    <a:cubicBezTo>
                      <a:pt x="9712" y="4603273"/>
                      <a:pt x="10391" y="4657434"/>
                      <a:pt x="10391" y="4623954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135CE53-272E-4693-95B9-83F6E0884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06806" y="2426938"/>
                <a:ext cx="4074968" cy="18795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0204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0E558-659A-4E0E-8472-E549E567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0" latinLnBrk="0" hangingPunct="0">
              <a:spcBef>
                <a:spcPct val="0"/>
              </a:spcBef>
              <a:defRPr sz="1050" kern="1200">
                <a:solidFill>
                  <a:srgbClr val="000000"/>
                </a:solidFill>
                <a:latin typeface="Times" pitchFamily="18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A9C06-9824-4CE0-AEC6-FA2BDCF69712}"/>
              </a:ext>
            </a:extLst>
          </p:cNvPr>
          <p:cNvSpPr txBox="1"/>
          <p:nvPr/>
        </p:nvSpPr>
        <p:spPr>
          <a:xfrm>
            <a:off x="1862571" y="1347354"/>
            <a:ext cx="79802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Biology goes from PARTICULAR to the General</a:t>
            </a:r>
          </a:p>
          <a:p>
            <a:pPr algn="ctr"/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What can we learn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from the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Voltage Sensor 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About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b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Life in General?</a:t>
            </a:r>
          </a:p>
        </p:txBody>
      </p:sp>
    </p:spTree>
    <p:extLst>
      <p:ext uri="{BB962C8B-B14F-4D97-AF65-F5344CB8AC3E}">
        <p14:creationId xmlns:p14="http://schemas.microsoft.com/office/powerpoint/2010/main" val="2256268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C8-166F-4C6F-AA5E-E526B10B7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AB3FF-076B-4D40-80AC-8BAC75EC90D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4375-1B33-4BD3-9A82-66A2A3790527}"/>
              </a:ext>
            </a:extLst>
          </p:cNvPr>
          <p:cNvSpPr txBox="1"/>
          <p:nvPr/>
        </p:nvSpPr>
        <p:spPr>
          <a:xfrm>
            <a:off x="3868967" y="2527236"/>
            <a:ext cx="481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4166084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C8-166F-4C6F-AA5E-E526B10B7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AB3FF-076B-4D40-80AC-8BAC75EC90D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4375-1B33-4BD3-9A82-66A2A3790527}"/>
              </a:ext>
            </a:extLst>
          </p:cNvPr>
          <p:cNvSpPr txBox="1"/>
          <p:nvPr/>
        </p:nvSpPr>
        <p:spPr>
          <a:xfrm>
            <a:off x="4367730" y="937427"/>
            <a:ext cx="481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3812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A81BB-F1B8-4EF7-91DF-E97ACB1D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FFFD99-F99F-4557-9377-9D53F5E9AC25}"/>
              </a:ext>
            </a:extLst>
          </p:cNvPr>
          <p:cNvGrpSpPr/>
          <p:nvPr/>
        </p:nvGrpSpPr>
        <p:grpSpPr>
          <a:xfrm>
            <a:off x="637225" y="188343"/>
            <a:ext cx="11191670" cy="6481313"/>
            <a:chOff x="-173266" y="167196"/>
            <a:chExt cx="11191670" cy="6481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C98F6-661B-4CDB-8616-7635C85E7B95}"/>
                </a:ext>
              </a:extLst>
            </p:cNvPr>
            <p:cNvSpPr txBox="1"/>
            <p:nvPr/>
          </p:nvSpPr>
          <p:spPr>
            <a:xfrm>
              <a:off x="3940807" y="167196"/>
              <a:ext cx="308086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Black" panose="020B0A04020102020204" pitchFamily="34" charset="0"/>
                  <a:cs typeface="Aharoni" panose="02010803020104030203" pitchFamily="2" charset="-79"/>
                </a:rPr>
                <a:t>Plug = Push Rod = S4</a:t>
              </a:r>
            </a:p>
            <a:p>
              <a:pPr algn="ctr"/>
              <a:r>
                <a:rPr lang="en-US" sz="1400" b="1" i="1" dirty="0">
                  <a:cs typeface="Aharoni" panose="02010803020104030203" pitchFamily="2" charset="-79"/>
                </a:rPr>
                <a:t>In Gating Structure</a:t>
              </a:r>
            </a:p>
            <a:p>
              <a:pPr algn="ctr"/>
              <a:r>
                <a:rPr lang="en-US" sz="1400" b="1" i="1" dirty="0">
                  <a:cs typeface="Aharoni" panose="02010803020104030203" pitchFamily="2" charset="-79"/>
                </a:rPr>
                <a:t>Not in Conduction Pore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A01B99-2A47-488F-B3E4-03FEA05E80D9}"/>
                </a:ext>
              </a:extLst>
            </p:cNvPr>
            <p:cNvGrpSpPr/>
            <p:nvPr/>
          </p:nvGrpSpPr>
          <p:grpSpPr>
            <a:xfrm>
              <a:off x="-173266" y="567305"/>
              <a:ext cx="11191670" cy="6081204"/>
              <a:chOff x="-173266" y="567305"/>
              <a:chExt cx="11191670" cy="608120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FBC463-BECE-428E-9F0A-429A94210DCA}"/>
                  </a:ext>
                </a:extLst>
              </p:cNvPr>
              <p:cNvSpPr/>
              <p:nvPr/>
            </p:nvSpPr>
            <p:spPr bwMode="auto">
              <a:xfrm rot="161124">
                <a:off x="945972" y="614495"/>
                <a:ext cx="3868031" cy="5870366"/>
              </a:xfrm>
              <a:custGeom>
                <a:avLst/>
                <a:gdLst>
                  <a:gd name="connsiteX0" fmla="*/ 3699164 w 3979849"/>
                  <a:gd name="connsiteY0" fmla="*/ 644236 h 5808518"/>
                  <a:gd name="connsiteX1" fmla="*/ 2327564 w 3979849"/>
                  <a:gd name="connsiteY1" fmla="*/ 270163 h 5808518"/>
                  <a:gd name="connsiteX2" fmla="*/ 2296391 w 3979849"/>
                  <a:gd name="connsiteY2" fmla="*/ 207818 h 5808518"/>
                  <a:gd name="connsiteX3" fmla="*/ 2265218 w 3979849"/>
                  <a:gd name="connsiteY3" fmla="*/ 176645 h 5808518"/>
                  <a:gd name="connsiteX4" fmla="*/ 2213264 w 3979849"/>
                  <a:gd name="connsiteY4" fmla="*/ 114300 h 5808518"/>
                  <a:gd name="connsiteX5" fmla="*/ 2057400 w 3979849"/>
                  <a:gd name="connsiteY5" fmla="*/ 20782 h 5808518"/>
                  <a:gd name="connsiteX6" fmla="*/ 1984664 w 3979849"/>
                  <a:gd name="connsiteY6" fmla="*/ 0 h 5808518"/>
                  <a:gd name="connsiteX7" fmla="*/ 1849582 w 3979849"/>
                  <a:gd name="connsiteY7" fmla="*/ 10391 h 5808518"/>
                  <a:gd name="connsiteX8" fmla="*/ 1641764 w 3979849"/>
                  <a:gd name="connsiteY8" fmla="*/ 31172 h 5808518"/>
                  <a:gd name="connsiteX9" fmla="*/ 1122218 w 3979849"/>
                  <a:gd name="connsiteY9" fmla="*/ 41563 h 5808518"/>
                  <a:gd name="connsiteX10" fmla="*/ 966355 w 3979849"/>
                  <a:gd name="connsiteY10" fmla="*/ 72736 h 5808518"/>
                  <a:gd name="connsiteX11" fmla="*/ 883227 w 3979849"/>
                  <a:gd name="connsiteY11" fmla="*/ 114300 h 5808518"/>
                  <a:gd name="connsiteX12" fmla="*/ 862445 w 3979849"/>
                  <a:gd name="connsiteY12" fmla="*/ 124691 h 5808518"/>
                  <a:gd name="connsiteX13" fmla="*/ 810491 w 3979849"/>
                  <a:gd name="connsiteY13" fmla="*/ 135082 h 5808518"/>
                  <a:gd name="connsiteX14" fmla="*/ 706582 w 3979849"/>
                  <a:gd name="connsiteY14" fmla="*/ 166254 h 5808518"/>
                  <a:gd name="connsiteX15" fmla="*/ 477982 w 3979849"/>
                  <a:gd name="connsiteY15" fmla="*/ 218209 h 5808518"/>
                  <a:gd name="connsiteX16" fmla="*/ 446809 w 3979849"/>
                  <a:gd name="connsiteY16" fmla="*/ 238991 h 5808518"/>
                  <a:gd name="connsiteX17" fmla="*/ 384464 w 3979849"/>
                  <a:gd name="connsiteY17" fmla="*/ 311727 h 5808518"/>
                  <a:gd name="connsiteX18" fmla="*/ 363682 w 3979849"/>
                  <a:gd name="connsiteY18" fmla="*/ 374072 h 5808518"/>
                  <a:gd name="connsiteX19" fmla="*/ 353291 w 3979849"/>
                  <a:gd name="connsiteY19" fmla="*/ 394854 h 5808518"/>
                  <a:gd name="connsiteX20" fmla="*/ 332509 w 3979849"/>
                  <a:gd name="connsiteY20" fmla="*/ 457200 h 5808518"/>
                  <a:gd name="connsiteX21" fmla="*/ 290945 w 3979849"/>
                  <a:gd name="connsiteY21" fmla="*/ 561109 h 5808518"/>
                  <a:gd name="connsiteX22" fmla="*/ 228600 w 3979849"/>
                  <a:gd name="connsiteY22" fmla="*/ 654627 h 5808518"/>
                  <a:gd name="connsiteX23" fmla="*/ 187036 w 3979849"/>
                  <a:gd name="connsiteY23" fmla="*/ 706582 h 5808518"/>
                  <a:gd name="connsiteX24" fmla="*/ 114300 w 3979849"/>
                  <a:gd name="connsiteY24" fmla="*/ 852054 h 5808518"/>
                  <a:gd name="connsiteX25" fmla="*/ 103909 w 3979849"/>
                  <a:gd name="connsiteY25" fmla="*/ 872836 h 5808518"/>
                  <a:gd name="connsiteX26" fmla="*/ 72736 w 3979849"/>
                  <a:gd name="connsiteY26" fmla="*/ 966354 h 5808518"/>
                  <a:gd name="connsiteX27" fmla="*/ 51955 w 3979849"/>
                  <a:gd name="connsiteY27" fmla="*/ 1091045 h 5808518"/>
                  <a:gd name="connsiteX28" fmla="*/ 41564 w 3979849"/>
                  <a:gd name="connsiteY28" fmla="*/ 1194954 h 5808518"/>
                  <a:gd name="connsiteX29" fmla="*/ 10391 w 3979849"/>
                  <a:gd name="connsiteY29" fmla="*/ 1413163 h 5808518"/>
                  <a:gd name="connsiteX30" fmla="*/ 0 w 3979849"/>
                  <a:gd name="connsiteY30" fmla="*/ 1527463 h 5808518"/>
                  <a:gd name="connsiteX31" fmla="*/ 20782 w 3979849"/>
                  <a:gd name="connsiteY31" fmla="*/ 1849582 h 5808518"/>
                  <a:gd name="connsiteX32" fmla="*/ 41564 w 3979849"/>
                  <a:gd name="connsiteY32" fmla="*/ 2005445 h 5808518"/>
                  <a:gd name="connsiteX33" fmla="*/ 51955 w 3979849"/>
                  <a:gd name="connsiteY33" fmla="*/ 2119745 h 5808518"/>
                  <a:gd name="connsiteX34" fmla="*/ 31173 w 3979849"/>
                  <a:gd name="connsiteY34" fmla="*/ 2587336 h 5808518"/>
                  <a:gd name="connsiteX35" fmla="*/ 51955 w 3979849"/>
                  <a:gd name="connsiteY35" fmla="*/ 2961409 h 5808518"/>
                  <a:gd name="connsiteX36" fmla="*/ 83127 w 3979849"/>
                  <a:gd name="connsiteY36" fmla="*/ 3138054 h 5808518"/>
                  <a:gd name="connsiteX37" fmla="*/ 114300 w 3979849"/>
                  <a:gd name="connsiteY37" fmla="*/ 3366654 h 5808518"/>
                  <a:gd name="connsiteX38" fmla="*/ 93518 w 3979849"/>
                  <a:gd name="connsiteY38" fmla="*/ 3605645 h 5808518"/>
                  <a:gd name="connsiteX39" fmla="*/ 72736 w 3979849"/>
                  <a:gd name="connsiteY39" fmla="*/ 3813463 h 5808518"/>
                  <a:gd name="connsiteX40" fmla="*/ 62345 w 3979849"/>
                  <a:gd name="connsiteY40" fmla="*/ 3958936 h 5808518"/>
                  <a:gd name="connsiteX41" fmla="*/ 51955 w 3979849"/>
                  <a:gd name="connsiteY41" fmla="*/ 4083627 h 5808518"/>
                  <a:gd name="connsiteX42" fmla="*/ 72736 w 3979849"/>
                  <a:gd name="connsiteY42" fmla="*/ 4436918 h 5808518"/>
                  <a:gd name="connsiteX43" fmla="*/ 62345 w 3979849"/>
                  <a:gd name="connsiteY43" fmla="*/ 4509654 h 5808518"/>
                  <a:gd name="connsiteX44" fmla="*/ 20782 w 3979849"/>
                  <a:gd name="connsiteY44" fmla="*/ 4696691 h 5808518"/>
                  <a:gd name="connsiteX45" fmla="*/ 31173 w 3979849"/>
                  <a:gd name="connsiteY45" fmla="*/ 4821382 h 5808518"/>
                  <a:gd name="connsiteX46" fmla="*/ 93518 w 3979849"/>
                  <a:gd name="connsiteY46" fmla="*/ 4873336 h 5808518"/>
                  <a:gd name="connsiteX47" fmla="*/ 114300 w 3979849"/>
                  <a:gd name="connsiteY47" fmla="*/ 4883727 h 5808518"/>
                  <a:gd name="connsiteX48" fmla="*/ 155864 w 3979849"/>
                  <a:gd name="connsiteY48" fmla="*/ 4925291 h 5808518"/>
                  <a:gd name="connsiteX49" fmla="*/ 187036 w 3979849"/>
                  <a:gd name="connsiteY49" fmla="*/ 4977245 h 5808518"/>
                  <a:gd name="connsiteX50" fmla="*/ 353291 w 3979849"/>
                  <a:gd name="connsiteY50" fmla="*/ 5153891 h 5808518"/>
                  <a:gd name="connsiteX51" fmla="*/ 426027 w 3979849"/>
                  <a:gd name="connsiteY51" fmla="*/ 5195454 h 5808518"/>
                  <a:gd name="connsiteX52" fmla="*/ 519545 w 3979849"/>
                  <a:gd name="connsiteY52" fmla="*/ 5268191 h 5808518"/>
                  <a:gd name="connsiteX53" fmla="*/ 644236 w 3979849"/>
                  <a:gd name="connsiteY53" fmla="*/ 5340927 h 5808518"/>
                  <a:gd name="connsiteX54" fmla="*/ 727364 w 3979849"/>
                  <a:gd name="connsiteY54" fmla="*/ 5382491 h 5808518"/>
                  <a:gd name="connsiteX55" fmla="*/ 800100 w 3979849"/>
                  <a:gd name="connsiteY55" fmla="*/ 5434445 h 5808518"/>
                  <a:gd name="connsiteX56" fmla="*/ 852055 w 3979849"/>
                  <a:gd name="connsiteY56" fmla="*/ 5476009 h 5808518"/>
                  <a:gd name="connsiteX57" fmla="*/ 893618 w 3979849"/>
                  <a:gd name="connsiteY57" fmla="*/ 5496791 h 5808518"/>
                  <a:gd name="connsiteX58" fmla="*/ 945573 w 3979849"/>
                  <a:gd name="connsiteY58" fmla="*/ 5527963 h 5808518"/>
                  <a:gd name="connsiteX59" fmla="*/ 976745 w 3979849"/>
                  <a:gd name="connsiteY59" fmla="*/ 5548745 h 5808518"/>
                  <a:gd name="connsiteX60" fmla="*/ 1039091 w 3979849"/>
                  <a:gd name="connsiteY60" fmla="*/ 5579918 h 5808518"/>
                  <a:gd name="connsiteX61" fmla="*/ 1070264 w 3979849"/>
                  <a:gd name="connsiteY61" fmla="*/ 5590309 h 5808518"/>
                  <a:gd name="connsiteX62" fmla="*/ 1122218 w 3979849"/>
                  <a:gd name="connsiteY62" fmla="*/ 5621482 h 5808518"/>
                  <a:gd name="connsiteX63" fmla="*/ 1163782 w 3979849"/>
                  <a:gd name="connsiteY63" fmla="*/ 5642263 h 5808518"/>
                  <a:gd name="connsiteX64" fmla="*/ 1184564 w 3979849"/>
                  <a:gd name="connsiteY64" fmla="*/ 5652654 h 5808518"/>
                  <a:gd name="connsiteX65" fmla="*/ 1215736 w 3979849"/>
                  <a:gd name="connsiteY65" fmla="*/ 5663045 h 5808518"/>
                  <a:gd name="connsiteX66" fmla="*/ 1309255 w 3979849"/>
                  <a:gd name="connsiteY66" fmla="*/ 5704609 h 5808518"/>
                  <a:gd name="connsiteX67" fmla="*/ 1340427 w 3979849"/>
                  <a:gd name="connsiteY67" fmla="*/ 5715000 h 5808518"/>
                  <a:gd name="connsiteX68" fmla="*/ 1361209 w 3979849"/>
                  <a:gd name="connsiteY68" fmla="*/ 5725391 h 5808518"/>
                  <a:gd name="connsiteX69" fmla="*/ 1527464 w 3979849"/>
                  <a:gd name="connsiteY69" fmla="*/ 5746172 h 5808518"/>
                  <a:gd name="connsiteX70" fmla="*/ 1756064 w 3979849"/>
                  <a:gd name="connsiteY70" fmla="*/ 5766954 h 5808518"/>
                  <a:gd name="connsiteX71" fmla="*/ 2213264 w 3979849"/>
                  <a:gd name="connsiteY71" fmla="*/ 5766954 h 5808518"/>
                  <a:gd name="connsiteX72" fmla="*/ 2400300 w 3979849"/>
                  <a:gd name="connsiteY72" fmla="*/ 5787736 h 5808518"/>
                  <a:gd name="connsiteX73" fmla="*/ 2504209 w 3979849"/>
                  <a:gd name="connsiteY73" fmla="*/ 5808518 h 5808518"/>
                  <a:gd name="connsiteX74" fmla="*/ 2763982 w 3979849"/>
                  <a:gd name="connsiteY74" fmla="*/ 5787736 h 5808518"/>
                  <a:gd name="connsiteX75" fmla="*/ 2805545 w 3979849"/>
                  <a:gd name="connsiteY75" fmla="*/ 5777345 h 5808518"/>
                  <a:gd name="connsiteX76" fmla="*/ 2888673 w 3979849"/>
                  <a:gd name="connsiteY76" fmla="*/ 5766954 h 5808518"/>
                  <a:gd name="connsiteX77" fmla="*/ 2951018 w 3979849"/>
                  <a:gd name="connsiteY77" fmla="*/ 5735782 h 5808518"/>
                  <a:gd name="connsiteX78" fmla="*/ 3002973 w 3979849"/>
                  <a:gd name="connsiteY78" fmla="*/ 5715000 h 5808518"/>
                  <a:gd name="connsiteX79" fmla="*/ 3065318 w 3979849"/>
                  <a:gd name="connsiteY79" fmla="*/ 5663045 h 5808518"/>
                  <a:gd name="connsiteX80" fmla="*/ 3086100 w 3979849"/>
                  <a:gd name="connsiteY80" fmla="*/ 5652654 h 5808518"/>
                  <a:gd name="connsiteX81" fmla="*/ 3148445 w 3979849"/>
                  <a:gd name="connsiteY81" fmla="*/ 5579918 h 5808518"/>
                  <a:gd name="connsiteX82" fmla="*/ 3190009 w 3979849"/>
                  <a:gd name="connsiteY82" fmla="*/ 5548745 h 5808518"/>
                  <a:gd name="connsiteX83" fmla="*/ 3262745 w 3979849"/>
                  <a:gd name="connsiteY83" fmla="*/ 5476009 h 5808518"/>
                  <a:gd name="connsiteX84" fmla="*/ 3325091 w 3979849"/>
                  <a:gd name="connsiteY84" fmla="*/ 5413663 h 5808518"/>
                  <a:gd name="connsiteX85" fmla="*/ 3377045 w 3979849"/>
                  <a:gd name="connsiteY85" fmla="*/ 5361709 h 5808518"/>
                  <a:gd name="connsiteX86" fmla="*/ 3397827 w 3979849"/>
                  <a:gd name="connsiteY86" fmla="*/ 5330536 h 5808518"/>
                  <a:gd name="connsiteX87" fmla="*/ 3418609 w 3979849"/>
                  <a:gd name="connsiteY87" fmla="*/ 5288972 h 5808518"/>
                  <a:gd name="connsiteX88" fmla="*/ 3439391 w 3979849"/>
                  <a:gd name="connsiteY88" fmla="*/ 5268191 h 5808518"/>
                  <a:gd name="connsiteX89" fmla="*/ 3480955 w 3979849"/>
                  <a:gd name="connsiteY89" fmla="*/ 5195454 h 5808518"/>
                  <a:gd name="connsiteX90" fmla="*/ 3543300 w 3979849"/>
                  <a:gd name="connsiteY90" fmla="*/ 5122718 h 5808518"/>
                  <a:gd name="connsiteX91" fmla="*/ 3564082 w 3979849"/>
                  <a:gd name="connsiteY91" fmla="*/ 5081154 h 5808518"/>
                  <a:gd name="connsiteX92" fmla="*/ 3584864 w 3979849"/>
                  <a:gd name="connsiteY92" fmla="*/ 5060372 h 5808518"/>
                  <a:gd name="connsiteX93" fmla="*/ 3595255 w 3979849"/>
                  <a:gd name="connsiteY93" fmla="*/ 5039591 h 5808518"/>
                  <a:gd name="connsiteX94" fmla="*/ 3616036 w 3979849"/>
                  <a:gd name="connsiteY94" fmla="*/ 5029200 h 5808518"/>
                  <a:gd name="connsiteX95" fmla="*/ 3636818 w 3979849"/>
                  <a:gd name="connsiteY95" fmla="*/ 5008418 h 5808518"/>
                  <a:gd name="connsiteX96" fmla="*/ 3647209 w 3979849"/>
                  <a:gd name="connsiteY96" fmla="*/ 4977245 h 5808518"/>
                  <a:gd name="connsiteX97" fmla="*/ 3667991 w 3979849"/>
                  <a:gd name="connsiteY97" fmla="*/ 4935682 h 5808518"/>
                  <a:gd name="connsiteX98" fmla="*/ 3678382 w 3979849"/>
                  <a:gd name="connsiteY98" fmla="*/ 4894118 h 5808518"/>
                  <a:gd name="connsiteX99" fmla="*/ 3709555 w 3979849"/>
                  <a:gd name="connsiteY99" fmla="*/ 4842163 h 5808518"/>
                  <a:gd name="connsiteX100" fmla="*/ 3719945 w 3979849"/>
                  <a:gd name="connsiteY100" fmla="*/ 4821382 h 5808518"/>
                  <a:gd name="connsiteX101" fmla="*/ 3730336 w 3979849"/>
                  <a:gd name="connsiteY101" fmla="*/ 4790209 h 5808518"/>
                  <a:gd name="connsiteX102" fmla="*/ 3751118 w 3979849"/>
                  <a:gd name="connsiteY102" fmla="*/ 4748645 h 5808518"/>
                  <a:gd name="connsiteX103" fmla="*/ 3761509 w 3979849"/>
                  <a:gd name="connsiteY103" fmla="*/ 4717472 h 5808518"/>
                  <a:gd name="connsiteX104" fmla="*/ 3782291 w 3979849"/>
                  <a:gd name="connsiteY104" fmla="*/ 4696691 h 5808518"/>
                  <a:gd name="connsiteX105" fmla="*/ 3823855 w 3979849"/>
                  <a:gd name="connsiteY105" fmla="*/ 4675909 h 5808518"/>
                  <a:gd name="connsiteX106" fmla="*/ 3865418 w 3979849"/>
                  <a:gd name="connsiteY106" fmla="*/ 4634345 h 5808518"/>
                  <a:gd name="connsiteX107" fmla="*/ 3938155 w 3979849"/>
                  <a:gd name="connsiteY107" fmla="*/ 4603172 h 5808518"/>
                  <a:gd name="connsiteX108" fmla="*/ 3958936 w 3979849"/>
                  <a:gd name="connsiteY108" fmla="*/ 4582391 h 5808518"/>
                  <a:gd name="connsiteX109" fmla="*/ 3979718 w 3979849"/>
                  <a:gd name="connsiteY109" fmla="*/ 4561609 h 580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979849" h="5808518">
                    <a:moveTo>
                      <a:pt x="3699164" y="644236"/>
                    </a:moveTo>
                    <a:cubicBezTo>
                      <a:pt x="3241964" y="519545"/>
                      <a:pt x="2781662" y="405715"/>
                      <a:pt x="2327564" y="270163"/>
                    </a:cubicBezTo>
                    <a:cubicBezTo>
                      <a:pt x="2312751" y="265741"/>
                      <a:pt x="2308993" y="220420"/>
                      <a:pt x="2296391" y="207818"/>
                    </a:cubicBezTo>
                    <a:cubicBezTo>
                      <a:pt x="2286000" y="197427"/>
                      <a:pt x="2274981" y="187628"/>
                      <a:pt x="2265218" y="176645"/>
                    </a:cubicBezTo>
                    <a:cubicBezTo>
                      <a:pt x="2247246" y="156426"/>
                      <a:pt x="2234259" y="131359"/>
                      <a:pt x="2213264" y="114300"/>
                    </a:cubicBezTo>
                    <a:cubicBezTo>
                      <a:pt x="2208454" y="110392"/>
                      <a:pt x="2097320" y="35298"/>
                      <a:pt x="2057400" y="20782"/>
                    </a:cubicBezTo>
                    <a:cubicBezTo>
                      <a:pt x="2033703" y="12165"/>
                      <a:pt x="2008909" y="6927"/>
                      <a:pt x="1984664" y="0"/>
                    </a:cubicBezTo>
                    <a:lnTo>
                      <a:pt x="1849582" y="10391"/>
                    </a:lnTo>
                    <a:cubicBezTo>
                      <a:pt x="1791618" y="15660"/>
                      <a:pt x="1697553" y="29343"/>
                      <a:pt x="1641764" y="31172"/>
                    </a:cubicBezTo>
                    <a:cubicBezTo>
                      <a:pt x="1468640" y="36848"/>
                      <a:pt x="1295400" y="38099"/>
                      <a:pt x="1122218" y="41563"/>
                    </a:cubicBezTo>
                    <a:cubicBezTo>
                      <a:pt x="1063441" y="48094"/>
                      <a:pt x="1018985" y="46421"/>
                      <a:pt x="966355" y="72736"/>
                    </a:cubicBezTo>
                    <a:lnTo>
                      <a:pt x="883227" y="114300"/>
                    </a:lnTo>
                    <a:cubicBezTo>
                      <a:pt x="876300" y="117764"/>
                      <a:pt x="870040" y="123172"/>
                      <a:pt x="862445" y="124691"/>
                    </a:cubicBezTo>
                    <a:lnTo>
                      <a:pt x="810491" y="135082"/>
                    </a:lnTo>
                    <a:cubicBezTo>
                      <a:pt x="766211" y="157220"/>
                      <a:pt x="789667" y="147371"/>
                      <a:pt x="706582" y="166254"/>
                    </a:cubicBezTo>
                    <a:cubicBezTo>
                      <a:pt x="434096" y="228183"/>
                      <a:pt x="666287" y="171132"/>
                      <a:pt x="477982" y="218209"/>
                    </a:cubicBezTo>
                    <a:cubicBezTo>
                      <a:pt x="467591" y="225136"/>
                      <a:pt x="456403" y="230996"/>
                      <a:pt x="446809" y="238991"/>
                    </a:cubicBezTo>
                    <a:cubicBezTo>
                      <a:pt x="417860" y="263115"/>
                      <a:pt x="407400" y="281145"/>
                      <a:pt x="384464" y="311727"/>
                    </a:cubicBezTo>
                    <a:cubicBezTo>
                      <a:pt x="377537" y="332509"/>
                      <a:pt x="371374" y="353561"/>
                      <a:pt x="363682" y="374072"/>
                    </a:cubicBezTo>
                    <a:cubicBezTo>
                      <a:pt x="360963" y="381324"/>
                      <a:pt x="356010" y="387602"/>
                      <a:pt x="353291" y="394854"/>
                    </a:cubicBezTo>
                    <a:cubicBezTo>
                      <a:pt x="345599" y="415365"/>
                      <a:pt x="340201" y="436689"/>
                      <a:pt x="332509" y="457200"/>
                    </a:cubicBezTo>
                    <a:cubicBezTo>
                      <a:pt x="319410" y="492129"/>
                      <a:pt x="317323" y="534730"/>
                      <a:pt x="290945" y="561109"/>
                    </a:cubicBezTo>
                    <a:cubicBezTo>
                      <a:pt x="242275" y="609782"/>
                      <a:pt x="298239" y="550170"/>
                      <a:pt x="228600" y="654627"/>
                    </a:cubicBezTo>
                    <a:cubicBezTo>
                      <a:pt x="181481" y="725304"/>
                      <a:pt x="235568" y="614911"/>
                      <a:pt x="187036" y="706582"/>
                    </a:cubicBezTo>
                    <a:cubicBezTo>
                      <a:pt x="161670" y="754496"/>
                      <a:pt x="138545" y="803563"/>
                      <a:pt x="114300" y="852054"/>
                    </a:cubicBezTo>
                    <a:cubicBezTo>
                      <a:pt x="110836" y="858981"/>
                      <a:pt x="106037" y="865389"/>
                      <a:pt x="103909" y="872836"/>
                    </a:cubicBezTo>
                    <a:cubicBezTo>
                      <a:pt x="80999" y="953019"/>
                      <a:pt x="94404" y="923019"/>
                      <a:pt x="72736" y="966354"/>
                    </a:cubicBezTo>
                    <a:cubicBezTo>
                      <a:pt x="61524" y="1022416"/>
                      <a:pt x="59321" y="1028434"/>
                      <a:pt x="51955" y="1091045"/>
                    </a:cubicBezTo>
                    <a:cubicBezTo>
                      <a:pt x="47888" y="1125616"/>
                      <a:pt x="45272" y="1160343"/>
                      <a:pt x="41564" y="1194954"/>
                    </a:cubicBezTo>
                    <a:cubicBezTo>
                      <a:pt x="20730" y="1389405"/>
                      <a:pt x="40417" y="1323087"/>
                      <a:pt x="10391" y="1413163"/>
                    </a:cubicBezTo>
                    <a:cubicBezTo>
                      <a:pt x="6927" y="1451263"/>
                      <a:pt x="0" y="1489206"/>
                      <a:pt x="0" y="1527463"/>
                    </a:cubicBezTo>
                    <a:cubicBezTo>
                      <a:pt x="0" y="1748938"/>
                      <a:pt x="6826" y="1696064"/>
                      <a:pt x="20782" y="1849582"/>
                    </a:cubicBezTo>
                    <a:cubicBezTo>
                      <a:pt x="34208" y="1997267"/>
                      <a:pt x="10558" y="1943433"/>
                      <a:pt x="41564" y="2005445"/>
                    </a:cubicBezTo>
                    <a:cubicBezTo>
                      <a:pt x="45028" y="2043545"/>
                      <a:pt x="51955" y="2081488"/>
                      <a:pt x="51955" y="2119745"/>
                    </a:cubicBezTo>
                    <a:cubicBezTo>
                      <a:pt x="51955" y="2323036"/>
                      <a:pt x="43806" y="2410468"/>
                      <a:pt x="31173" y="2587336"/>
                    </a:cubicBezTo>
                    <a:cubicBezTo>
                      <a:pt x="36801" y="2716768"/>
                      <a:pt x="39257" y="2834425"/>
                      <a:pt x="51955" y="2961409"/>
                    </a:cubicBezTo>
                    <a:cubicBezTo>
                      <a:pt x="59612" y="3037983"/>
                      <a:pt x="68687" y="3055026"/>
                      <a:pt x="83127" y="3138054"/>
                    </a:cubicBezTo>
                    <a:cubicBezTo>
                      <a:pt x="102782" y="3251068"/>
                      <a:pt x="102938" y="3264393"/>
                      <a:pt x="114300" y="3366654"/>
                    </a:cubicBezTo>
                    <a:cubicBezTo>
                      <a:pt x="107373" y="3446318"/>
                      <a:pt x="102349" y="3526170"/>
                      <a:pt x="93518" y="3605645"/>
                    </a:cubicBezTo>
                    <a:cubicBezTo>
                      <a:pt x="83551" y="3695348"/>
                      <a:pt x="80296" y="3718959"/>
                      <a:pt x="72736" y="3813463"/>
                    </a:cubicBezTo>
                    <a:cubicBezTo>
                      <a:pt x="68859" y="3861923"/>
                      <a:pt x="66073" y="3910465"/>
                      <a:pt x="62345" y="3958936"/>
                    </a:cubicBezTo>
                    <a:cubicBezTo>
                      <a:pt x="59146" y="4000521"/>
                      <a:pt x="55418" y="4042063"/>
                      <a:pt x="51955" y="4083627"/>
                    </a:cubicBezTo>
                    <a:cubicBezTo>
                      <a:pt x="65669" y="4220782"/>
                      <a:pt x="72736" y="4271169"/>
                      <a:pt x="72736" y="4436918"/>
                    </a:cubicBezTo>
                    <a:cubicBezTo>
                      <a:pt x="72736" y="4461409"/>
                      <a:pt x="66928" y="4485595"/>
                      <a:pt x="62345" y="4509654"/>
                    </a:cubicBezTo>
                    <a:cubicBezTo>
                      <a:pt x="44122" y="4605326"/>
                      <a:pt x="38610" y="4625378"/>
                      <a:pt x="20782" y="4696691"/>
                    </a:cubicBezTo>
                    <a:cubicBezTo>
                      <a:pt x="24246" y="4738255"/>
                      <a:pt x="22993" y="4780484"/>
                      <a:pt x="31173" y="4821382"/>
                    </a:cubicBezTo>
                    <a:cubicBezTo>
                      <a:pt x="37700" y="4854018"/>
                      <a:pt x="69124" y="4861139"/>
                      <a:pt x="93518" y="4873336"/>
                    </a:cubicBezTo>
                    <a:lnTo>
                      <a:pt x="114300" y="4883727"/>
                    </a:lnTo>
                    <a:cubicBezTo>
                      <a:pt x="144274" y="4943674"/>
                      <a:pt x="95676" y="4855072"/>
                      <a:pt x="155864" y="4925291"/>
                    </a:cubicBezTo>
                    <a:cubicBezTo>
                      <a:pt x="169007" y="4940625"/>
                      <a:pt x="174918" y="4961088"/>
                      <a:pt x="187036" y="4977245"/>
                    </a:cubicBezTo>
                    <a:cubicBezTo>
                      <a:pt x="214263" y="5013548"/>
                      <a:pt x="329569" y="5140335"/>
                      <a:pt x="353291" y="5153891"/>
                    </a:cubicBezTo>
                    <a:cubicBezTo>
                      <a:pt x="377536" y="5167745"/>
                      <a:pt x="403016" y="5179634"/>
                      <a:pt x="426027" y="5195454"/>
                    </a:cubicBezTo>
                    <a:cubicBezTo>
                      <a:pt x="458570" y="5217827"/>
                      <a:pt x="482080" y="5255703"/>
                      <a:pt x="519545" y="5268191"/>
                    </a:cubicBezTo>
                    <a:cubicBezTo>
                      <a:pt x="616265" y="5300431"/>
                      <a:pt x="438975" y="5238297"/>
                      <a:pt x="644236" y="5340927"/>
                    </a:cubicBezTo>
                    <a:cubicBezTo>
                      <a:pt x="671945" y="5354782"/>
                      <a:pt x="705458" y="5360585"/>
                      <a:pt x="727364" y="5382491"/>
                    </a:cubicBezTo>
                    <a:cubicBezTo>
                      <a:pt x="795438" y="5450565"/>
                      <a:pt x="718039" y="5379738"/>
                      <a:pt x="800100" y="5434445"/>
                    </a:cubicBezTo>
                    <a:cubicBezTo>
                      <a:pt x="818553" y="5446747"/>
                      <a:pt x="833602" y="5463707"/>
                      <a:pt x="852055" y="5476009"/>
                    </a:cubicBezTo>
                    <a:cubicBezTo>
                      <a:pt x="864943" y="5484601"/>
                      <a:pt x="880078" y="5489269"/>
                      <a:pt x="893618" y="5496791"/>
                    </a:cubicBezTo>
                    <a:cubicBezTo>
                      <a:pt x="911273" y="5506599"/>
                      <a:pt x="928447" y="5517259"/>
                      <a:pt x="945573" y="5527963"/>
                    </a:cubicBezTo>
                    <a:cubicBezTo>
                      <a:pt x="956163" y="5534582"/>
                      <a:pt x="965828" y="5542680"/>
                      <a:pt x="976745" y="5548745"/>
                    </a:cubicBezTo>
                    <a:cubicBezTo>
                      <a:pt x="997056" y="5560029"/>
                      <a:pt x="1017859" y="5570481"/>
                      <a:pt x="1039091" y="5579918"/>
                    </a:cubicBezTo>
                    <a:cubicBezTo>
                      <a:pt x="1049100" y="5584366"/>
                      <a:pt x="1060467" y="5585411"/>
                      <a:pt x="1070264" y="5590309"/>
                    </a:cubicBezTo>
                    <a:cubicBezTo>
                      <a:pt x="1088328" y="5599341"/>
                      <a:pt x="1104563" y="5611674"/>
                      <a:pt x="1122218" y="5621482"/>
                    </a:cubicBezTo>
                    <a:cubicBezTo>
                      <a:pt x="1135759" y="5629004"/>
                      <a:pt x="1149927" y="5635336"/>
                      <a:pt x="1163782" y="5642263"/>
                    </a:cubicBezTo>
                    <a:cubicBezTo>
                      <a:pt x="1170709" y="5645727"/>
                      <a:pt x="1177216" y="5650205"/>
                      <a:pt x="1184564" y="5652654"/>
                    </a:cubicBezTo>
                    <a:cubicBezTo>
                      <a:pt x="1194955" y="5656118"/>
                      <a:pt x="1205669" y="5658730"/>
                      <a:pt x="1215736" y="5663045"/>
                    </a:cubicBezTo>
                    <a:cubicBezTo>
                      <a:pt x="1325934" y="5710274"/>
                      <a:pt x="1180360" y="5656273"/>
                      <a:pt x="1309255" y="5704609"/>
                    </a:cubicBezTo>
                    <a:cubicBezTo>
                      <a:pt x="1319510" y="5708455"/>
                      <a:pt x="1330258" y="5710932"/>
                      <a:pt x="1340427" y="5715000"/>
                    </a:cubicBezTo>
                    <a:cubicBezTo>
                      <a:pt x="1347618" y="5717876"/>
                      <a:pt x="1353648" y="5723711"/>
                      <a:pt x="1361209" y="5725391"/>
                    </a:cubicBezTo>
                    <a:cubicBezTo>
                      <a:pt x="1393429" y="5732551"/>
                      <a:pt x="1501252" y="5742896"/>
                      <a:pt x="1527464" y="5746172"/>
                    </a:cubicBezTo>
                    <a:cubicBezTo>
                      <a:pt x="1689811" y="5766465"/>
                      <a:pt x="1494835" y="5749539"/>
                      <a:pt x="1756064" y="5766954"/>
                    </a:cubicBezTo>
                    <a:cubicBezTo>
                      <a:pt x="1977739" y="5754639"/>
                      <a:pt x="1960582" y="5749726"/>
                      <a:pt x="2213264" y="5766954"/>
                    </a:cubicBezTo>
                    <a:cubicBezTo>
                      <a:pt x="2275848" y="5771221"/>
                      <a:pt x="2400300" y="5787736"/>
                      <a:pt x="2400300" y="5787736"/>
                    </a:cubicBezTo>
                    <a:cubicBezTo>
                      <a:pt x="2439762" y="5807467"/>
                      <a:pt x="2436100" y="5808518"/>
                      <a:pt x="2504209" y="5808518"/>
                    </a:cubicBezTo>
                    <a:cubicBezTo>
                      <a:pt x="2543559" y="5808518"/>
                      <a:pt x="2714810" y="5792206"/>
                      <a:pt x="2763982" y="5787736"/>
                    </a:cubicBezTo>
                    <a:cubicBezTo>
                      <a:pt x="2777836" y="5784272"/>
                      <a:pt x="2791459" y="5779693"/>
                      <a:pt x="2805545" y="5777345"/>
                    </a:cubicBezTo>
                    <a:cubicBezTo>
                      <a:pt x="2833090" y="5772754"/>
                      <a:pt x="2861822" y="5774625"/>
                      <a:pt x="2888673" y="5766954"/>
                    </a:cubicBezTo>
                    <a:cubicBezTo>
                      <a:pt x="2911014" y="5760571"/>
                      <a:pt x="2929866" y="5745396"/>
                      <a:pt x="2951018" y="5735782"/>
                    </a:cubicBezTo>
                    <a:cubicBezTo>
                      <a:pt x="2967999" y="5728064"/>
                      <a:pt x="2986290" y="5723342"/>
                      <a:pt x="3002973" y="5715000"/>
                    </a:cubicBezTo>
                    <a:cubicBezTo>
                      <a:pt x="3044923" y="5694025"/>
                      <a:pt x="3027020" y="5693684"/>
                      <a:pt x="3065318" y="5663045"/>
                    </a:cubicBezTo>
                    <a:cubicBezTo>
                      <a:pt x="3071366" y="5658207"/>
                      <a:pt x="3080150" y="5657612"/>
                      <a:pt x="3086100" y="5652654"/>
                    </a:cubicBezTo>
                    <a:cubicBezTo>
                      <a:pt x="3146135" y="5602626"/>
                      <a:pt x="3110652" y="5627161"/>
                      <a:pt x="3148445" y="5579918"/>
                    </a:cubicBezTo>
                    <a:cubicBezTo>
                      <a:pt x="3196766" y="5519515"/>
                      <a:pt x="3143023" y="5590511"/>
                      <a:pt x="3190009" y="5548745"/>
                    </a:cubicBezTo>
                    <a:cubicBezTo>
                      <a:pt x="3215636" y="5525965"/>
                      <a:pt x="3238500" y="5500254"/>
                      <a:pt x="3262745" y="5476009"/>
                    </a:cubicBezTo>
                    <a:lnTo>
                      <a:pt x="3325091" y="5413663"/>
                    </a:lnTo>
                    <a:lnTo>
                      <a:pt x="3377045" y="5361709"/>
                    </a:lnTo>
                    <a:cubicBezTo>
                      <a:pt x="3383972" y="5351318"/>
                      <a:pt x="3391631" y="5341379"/>
                      <a:pt x="3397827" y="5330536"/>
                    </a:cubicBezTo>
                    <a:cubicBezTo>
                      <a:pt x="3405512" y="5317087"/>
                      <a:pt x="3410017" y="5301860"/>
                      <a:pt x="3418609" y="5288972"/>
                    </a:cubicBezTo>
                    <a:cubicBezTo>
                      <a:pt x="3424043" y="5280821"/>
                      <a:pt x="3432464" y="5275118"/>
                      <a:pt x="3439391" y="5268191"/>
                    </a:cubicBezTo>
                    <a:cubicBezTo>
                      <a:pt x="3452095" y="5242783"/>
                      <a:pt x="3462596" y="5217485"/>
                      <a:pt x="3480955" y="5195454"/>
                    </a:cubicBezTo>
                    <a:cubicBezTo>
                      <a:pt x="3523461" y="5144446"/>
                      <a:pt x="3504385" y="5184983"/>
                      <a:pt x="3543300" y="5122718"/>
                    </a:cubicBezTo>
                    <a:cubicBezTo>
                      <a:pt x="3551510" y="5109583"/>
                      <a:pt x="3555490" y="5094042"/>
                      <a:pt x="3564082" y="5081154"/>
                    </a:cubicBezTo>
                    <a:cubicBezTo>
                      <a:pt x="3569516" y="5073003"/>
                      <a:pt x="3578986" y="5068209"/>
                      <a:pt x="3584864" y="5060372"/>
                    </a:cubicBezTo>
                    <a:cubicBezTo>
                      <a:pt x="3589511" y="5054176"/>
                      <a:pt x="3589779" y="5045067"/>
                      <a:pt x="3595255" y="5039591"/>
                    </a:cubicBezTo>
                    <a:cubicBezTo>
                      <a:pt x="3600731" y="5034115"/>
                      <a:pt x="3609840" y="5033847"/>
                      <a:pt x="3616036" y="5029200"/>
                    </a:cubicBezTo>
                    <a:cubicBezTo>
                      <a:pt x="3623873" y="5023322"/>
                      <a:pt x="3629891" y="5015345"/>
                      <a:pt x="3636818" y="5008418"/>
                    </a:cubicBezTo>
                    <a:cubicBezTo>
                      <a:pt x="3640282" y="4998027"/>
                      <a:pt x="3642894" y="4987312"/>
                      <a:pt x="3647209" y="4977245"/>
                    </a:cubicBezTo>
                    <a:cubicBezTo>
                      <a:pt x="3653311" y="4963008"/>
                      <a:pt x="3667991" y="4935682"/>
                      <a:pt x="3667991" y="4935682"/>
                    </a:cubicBezTo>
                    <a:cubicBezTo>
                      <a:pt x="3671455" y="4921827"/>
                      <a:pt x="3673866" y="4907666"/>
                      <a:pt x="3678382" y="4894118"/>
                    </a:cubicBezTo>
                    <a:cubicBezTo>
                      <a:pt x="3684320" y="4876303"/>
                      <a:pt x="3700662" y="4856984"/>
                      <a:pt x="3709555" y="4842163"/>
                    </a:cubicBezTo>
                    <a:cubicBezTo>
                      <a:pt x="3713539" y="4835522"/>
                      <a:pt x="3717069" y="4828573"/>
                      <a:pt x="3719945" y="4821382"/>
                    </a:cubicBezTo>
                    <a:cubicBezTo>
                      <a:pt x="3724013" y="4811212"/>
                      <a:pt x="3726021" y="4800276"/>
                      <a:pt x="3730336" y="4790209"/>
                    </a:cubicBezTo>
                    <a:cubicBezTo>
                      <a:pt x="3736438" y="4775971"/>
                      <a:pt x="3746220" y="4763340"/>
                      <a:pt x="3751118" y="4748645"/>
                    </a:cubicBezTo>
                    <a:cubicBezTo>
                      <a:pt x="3754582" y="4738254"/>
                      <a:pt x="3755874" y="4726864"/>
                      <a:pt x="3761509" y="4717472"/>
                    </a:cubicBezTo>
                    <a:cubicBezTo>
                      <a:pt x="3766549" y="4709072"/>
                      <a:pt x="3774140" y="4702125"/>
                      <a:pt x="3782291" y="4696691"/>
                    </a:cubicBezTo>
                    <a:cubicBezTo>
                      <a:pt x="3795180" y="4688099"/>
                      <a:pt x="3823855" y="4675909"/>
                      <a:pt x="3823855" y="4675909"/>
                    </a:cubicBezTo>
                    <a:cubicBezTo>
                      <a:pt x="3837709" y="4662054"/>
                      <a:pt x="3846830" y="4640541"/>
                      <a:pt x="3865418" y="4634345"/>
                    </a:cubicBezTo>
                    <a:cubicBezTo>
                      <a:pt x="3884048" y="4628135"/>
                      <a:pt x="3925315" y="4616012"/>
                      <a:pt x="3938155" y="4603172"/>
                    </a:cubicBezTo>
                    <a:cubicBezTo>
                      <a:pt x="3945082" y="4596245"/>
                      <a:pt x="3951099" y="4588269"/>
                      <a:pt x="3958936" y="4582391"/>
                    </a:cubicBezTo>
                    <a:cubicBezTo>
                      <a:pt x="3982816" y="4564481"/>
                      <a:pt x="3979718" y="4582415"/>
                      <a:pt x="3979718" y="4561609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B353107-03FA-4A4B-AF1B-578FC125B448}"/>
                  </a:ext>
                </a:extLst>
              </p:cNvPr>
              <p:cNvSpPr/>
              <p:nvPr/>
            </p:nvSpPr>
            <p:spPr bwMode="auto">
              <a:xfrm>
                <a:off x="6456795" y="773254"/>
                <a:ext cx="4561609" cy="5621636"/>
              </a:xfrm>
              <a:custGeom>
                <a:avLst/>
                <a:gdLst>
                  <a:gd name="connsiteX0" fmla="*/ 0 w 4561609"/>
                  <a:gd name="connsiteY0" fmla="*/ 592282 h 5621636"/>
                  <a:gd name="connsiteX1" fmla="*/ 31173 w 4561609"/>
                  <a:gd name="connsiteY1" fmla="*/ 561109 h 5621636"/>
                  <a:gd name="connsiteX2" fmla="*/ 51954 w 4561609"/>
                  <a:gd name="connsiteY2" fmla="*/ 550718 h 5621636"/>
                  <a:gd name="connsiteX3" fmla="*/ 103909 w 4561609"/>
                  <a:gd name="connsiteY3" fmla="*/ 498763 h 5621636"/>
                  <a:gd name="connsiteX4" fmla="*/ 124691 w 4561609"/>
                  <a:gd name="connsiteY4" fmla="*/ 477982 h 5621636"/>
                  <a:gd name="connsiteX5" fmla="*/ 176645 w 4561609"/>
                  <a:gd name="connsiteY5" fmla="*/ 446809 h 5621636"/>
                  <a:gd name="connsiteX6" fmla="*/ 207818 w 4561609"/>
                  <a:gd name="connsiteY6" fmla="*/ 405245 h 5621636"/>
                  <a:gd name="connsiteX7" fmla="*/ 249382 w 4561609"/>
                  <a:gd name="connsiteY7" fmla="*/ 394854 h 5621636"/>
                  <a:gd name="connsiteX8" fmla="*/ 353291 w 4561609"/>
                  <a:gd name="connsiteY8" fmla="*/ 374073 h 5621636"/>
                  <a:gd name="connsiteX9" fmla="*/ 446809 w 4561609"/>
                  <a:gd name="connsiteY9" fmla="*/ 363682 h 5621636"/>
                  <a:gd name="connsiteX10" fmla="*/ 561109 w 4561609"/>
                  <a:gd name="connsiteY10" fmla="*/ 342900 h 5621636"/>
                  <a:gd name="connsiteX11" fmla="*/ 675409 w 4561609"/>
                  <a:gd name="connsiteY11" fmla="*/ 332509 h 5621636"/>
                  <a:gd name="connsiteX12" fmla="*/ 758536 w 4561609"/>
                  <a:gd name="connsiteY12" fmla="*/ 342900 h 5621636"/>
                  <a:gd name="connsiteX13" fmla="*/ 800100 w 4561609"/>
                  <a:gd name="connsiteY13" fmla="*/ 353291 h 5621636"/>
                  <a:gd name="connsiteX14" fmla="*/ 976745 w 4561609"/>
                  <a:gd name="connsiteY14" fmla="*/ 363682 h 5621636"/>
                  <a:gd name="connsiteX15" fmla="*/ 1163782 w 4561609"/>
                  <a:gd name="connsiteY15" fmla="*/ 290945 h 5621636"/>
                  <a:gd name="connsiteX16" fmla="*/ 1184564 w 4561609"/>
                  <a:gd name="connsiteY16" fmla="*/ 270163 h 5621636"/>
                  <a:gd name="connsiteX17" fmla="*/ 1194954 w 4561609"/>
                  <a:gd name="connsiteY17" fmla="*/ 218209 h 5621636"/>
                  <a:gd name="connsiteX18" fmla="*/ 1215736 w 4561609"/>
                  <a:gd name="connsiteY18" fmla="*/ 197427 h 5621636"/>
                  <a:gd name="connsiteX19" fmla="*/ 1226127 w 4561609"/>
                  <a:gd name="connsiteY19" fmla="*/ 145473 h 5621636"/>
                  <a:gd name="connsiteX20" fmla="*/ 1267691 w 4561609"/>
                  <a:gd name="connsiteY20" fmla="*/ 93518 h 5621636"/>
                  <a:gd name="connsiteX21" fmla="*/ 1319645 w 4561609"/>
                  <a:gd name="connsiteY21" fmla="*/ 31173 h 5621636"/>
                  <a:gd name="connsiteX22" fmla="*/ 1444336 w 4561609"/>
                  <a:gd name="connsiteY22" fmla="*/ 0 h 5621636"/>
                  <a:gd name="connsiteX23" fmla="*/ 1579418 w 4561609"/>
                  <a:gd name="connsiteY23" fmla="*/ 10391 h 5621636"/>
                  <a:gd name="connsiteX24" fmla="*/ 1589809 w 4561609"/>
                  <a:gd name="connsiteY24" fmla="*/ 31173 h 5621636"/>
                  <a:gd name="connsiteX25" fmla="*/ 1704109 w 4561609"/>
                  <a:gd name="connsiteY25" fmla="*/ 72736 h 5621636"/>
                  <a:gd name="connsiteX26" fmla="*/ 1776845 w 4561609"/>
                  <a:gd name="connsiteY26" fmla="*/ 124691 h 5621636"/>
                  <a:gd name="connsiteX27" fmla="*/ 1828800 w 4561609"/>
                  <a:gd name="connsiteY27" fmla="*/ 176645 h 5621636"/>
                  <a:gd name="connsiteX28" fmla="*/ 1922318 w 4561609"/>
                  <a:gd name="connsiteY28" fmla="*/ 207818 h 5621636"/>
                  <a:gd name="connsiteX29" fmla="*/ 2036618 w 4561609"/>
                  <a:gd name="connsiteY29" fmla="*/ 249382 h 5621636"/>
                  <a:gd name="connsiteX30" fmla="*/ 2192482 w 4561609"/>
                  <a:gd name="connsiteY30" fmla="*/ 270163 h 5621636"/>
                  <a:gd name="connsiteX31" fmla="*/ 2441864 w 4561609"/>
                  <a:gd name="connsiteY31" fmla="*/ 259773 h 5621636"/>
                  <a:gd name="connsiteX32" fmla="*/ 2712027 w 4561609"/>
                  <a:gd name="connsiteY32" fmla="*/ 238991 h 5621636"/>
                  <a:gd name="connsiteX33" fmla="*/ 2784764 w 4561609"/>
                  <a:gd name="connsiteY33" fmla="*/ 259773 h 5621636"/>
                  <a:gd name="connsiteX34" fmla="*/ 2795154 w 4561609"/>
                  <a:gd name="connsiteY34" fmla="*/ 280554 h 5621636"/>
                  <a:gd name="connsiteX35" fmla="*/ 2815936 w 4561609"/>
                  <a:gd name="connsiteY35" fmla="*/ 301336 h 5621636"/>
                  <a:gd name="connsiteX36" fmla="*/ 2857500 w 4561609"/>
                  <a:gd name="connsiteY36" fmla="*/ 332509 h 5621636"/>
                  <a:gd name="connsiteX37" fmla="*/ 2878282 w 4561609"/>
                  <a:gd name="connsiteY37" fmla="*/ 342900 h 5621636"/>
                  <a:gd name="connsiteX38" fmla="*/ 2951018 w 4561609"/>
                  <a:gd name="connsiteY38" fmla="*/ 405245 h 5621636"/>
                  <a:gd name="connsiteX39" fmla="*/ 2971800 w 4561609"/>
                  <a:gd name="connsiteY39" fmla="*/ 426027 h 5621636"/>
                  <a:gd name="connsiteX40" fmla="*/ 3075709 w 4561609"/>
                  <a:gd name="connsiteY40" fmla="*/ 498763 h 5621636"/>
                  <a:gd name="connsiteX41" fmla="*/ 3106882 w 4561609"/>
                  <a:gd name="connsiteY41" fmla="*/ 509154 h 5621636"/>
                  <a:gd name="connsiteX42" fmla="*/ 3200400 w 4561609"/>
                  <a:gd name="connsiteY42" fmla="*/ 561109 h 5621636"/>
                  <a:gd name="connsiteX43" fmla="*/ 3231573 w 4561609"/>
                  <a:gd name="connsiteY43" fmla="*/ 581891 h 5621636"/>
                  <a:gd name="connsiteX44" fmla="*/ 3325091 w 4561609"/>
                  <a:gd name="connsiteY44" fmla="*/ 613063 h 5621636"/>
                  <a:gd name="connsiteX45" fmla="*/ 3356264 w 4561609"/>
                  <a:gd name="connsiteY45" fmla="*/ 633845 h 5621636"/>
                  <a:gd name="connsiteX46" fmla="*/ 3449782 w 4561609"/>
                  <a:gd name="connsiteY46" fmla="*/ 675409 h 5621636"/>
                  <a:gd name="connsiteX47" fmla="*/ 3501736 w 4561609"/>
                  <a:gd name="connsiteY47" fmla="*/ 727363 h 5621636"/>
                  <a:gd name="connsiteX48" fmla="*/ 3543300 w 4561609"/>
                  <a:gd name="connsiteY48" fmla="*/ 800100 h 5621636"/>
                  <a:gd name="connsiteX49" fmla="*/ 3564082 w 4561609"/>
                  <a:gd name="connsiteY49" fmla="*/ 820882 h 5621636"/>
                  <a:gd name="connsiteX50" fmla="*/ 3595254 w 4561609"/>
                  <a:gd name="connsiteY50" fmla="*/ 872836 h 5621636"/>
                  <a:gd name="connsiteX51" fmla="*/ 3605645 w 4561609"/>
                  <a:gd name="connsiteY51" fmla="*/ 893618 h 5621636"/>
                  <a:gd name="connsiteX52" fmla="*/ 3657600 w 4561609"/>
                  <a:gd name="connsiteY52" fmla="*/ 966354 h 5621636"/>
                  <a:gd name="connsiteX53" fmla="*/ 3667991 w 4561609"/>
                  <a:gd name="connsiteY53" fmla="*/ 987136 h 5621636"/>
                  <a:gd name="connsiteX54" fmla="*/ 3719945 w 4561609"/>
                  <a:gd name="connsiteY54" fmla="*/ 1070263 h 5621636"/>
                  <a:gd name="connsiteX55" fmla="*/ 3740727 w 4561609"/>
                  <a:gd name="connsiteY55" fmla="*/ 1091045 h 5621636"/>
                  <a:gd name="connsiteX56" fmla="*/ 3792682 w 4561609"/>
                  <a:gd name="connsiteY56" fmla="*/ 1163782 h 5621636"/>
                  <a:gd name="connsiteX57" fmla="*/ 3803073 w 4561609"/>
                  <a:gd name="connsiteY57" fmla="*/ 1184563 h 5621636"/>
                  <a:gd name="connsiteX58" fmla="*/ 3855027 w 4561609"/>
                  <a:gd name="connsiteY58" fmla="*/ 1267691 h 5621636"/>
                  <a:gd name="connsiteX59" fmla="*/ 3938154 w 4561609"/>
                  <a:gd name="connsiteY59" fmla="*/ 1423554 h 5621636"/>
                  <a:gd name="connsiteX60" fmla="*/ 3979718 w 4561609"/>
                  <a:gd name="connsiteY60" fmla="*/ 1527463 h 5621636"/>
                  <a:gd name="connsiteX61" fmla="*/ 4000500 w 4561609"/>
                  <a:gd name="connsiteY61" fmla="*/ 1548245 h 5621636"/>
                  <a:gd name="connsiteX62" fmla="*/ 4052454 w 4561609"/>
                  <a:gd name="connsiteY62" fmla="*/ 1662545 h 5621636"/>
                  <a:gd name="connsiteX63" fmla="*/ 4094018 w 4561609"/>
                  <a:gd name="connsiteY63" fmla="*/ 1756063 h 5621636"/>
                  <a:gd name="connsiteX64" fmla="*/ 4104409 w 4561609"/>
                  <a:gd name="connsiteY64" fmla="*/ 1787236 h 5621636"/>
                  <a:gd name="connsiteX65" fmla="*/ 4166754 w 4561609"/>
                  <a:gd name="connsiteY65" fmla="*/ 1901536 h 5621636"/>
                  <a:gd name="connsiteX66" fmla="*/ 4177145 w 4561609"/>
                  <a:gd name="connsiteY66" fmla="*/ 1932709 h 5621636"/>
                  <a:gd name="connsiteX67" fmla="*/ 4208318 w 4561609"/>
                  <a:gd name="connsiteY67" fmla="*/ 1984663 h 5621636"/>
                  <a:gd name="connsiteX68" fmla="*/ 4229100 w 4561609"/>
                  <a:gd name="connsiteY68" fmla="*/ 2067791 h 5621636"/>
                  <a:gd name="connsiteX69" fmla="*/ 4239491 w 4561609"/>
                  <a:gd name="connsiteY69" fmla="*/ 2088573 h 5621636"/>
                  <a:gd name="connsiteX70" fmla="*/ 4260273 w 4561609"/>
                  <a:gd name="connsiteY70" fmla="*/ 2171700 h 5621636"/>
                  <a:gd name="connsiteX71" fmla="*/ 4291445 w 4561609"/>
                  <a:gd name="connsiteY71" fmla="*/ 2389909 h 5621636"/>
                  <a:gd name="connsiteX72" fmla="*/ 4301836 w 4561609"/>
                  <a:gd name="connsiteY72" fmla="*/ 2473036 h 5621636"/>
                  <a:gd name="connsiteX73" fmla="*/ 4312227 w 4561609"/>
                  <a:gd name="connsiteY73" fmla="*/ 2493818 h 5621636"/>
                  <a:gd name="connsiteX74" fmla="*/ 4333009 w 4561609"/>
                  <a:gd name="connsiteY74" fmla="*/ 2618509 h 5621636"/>
                  <a:gd name="connsiteX75" fmla="*/ 4364182 w 4561609"/>
                  <a:gd name="connsiteY75" fmla="*/ 2701636 h 5621636"/>
                  <a:gd name="connsiteX76" fmla="*/ 4478482 w 4561609"/>
                  <a:gd name="connsiteY76" fmla="*/ 2951018 h 5621636"/>
                  <a:gd name="connsiteX77" fmla="*/ 4530436 w 4561609"/>
                  <a:gd name="connsiteY77" fmla="*/ 3138054 h 5621636"/>
                  <a:gd name="connsiteX78" fmla="*/ 4540827 w 4561609"/>
                  <a:gd name="connsiteY78" fmla="*/ 3241963 h 5621636"/>
                  <a:gd name="connsiteX79" fmla="*/ 4551218 w 4561609"/>
                  <a:gd name="connsiteY79" fmla="*/ 3262745 h 5621636"/>
                  <a:gd name="connsiteX80" fmla="*/ 4561609 w 4561609"/>
                  <a:gd name="connsiteY80" fmla="*/ 3429000 h 5621636"/>
                  <a:gd name="connsiteX81" fmla="*/ 4551218 w 4561609"/>
                  <a:gd name="connsiteY81" fmla="*/ 3626427 h 5621636"/>
                  <a:gd name="connsiteX82" fmla="*/ 4509654 w 4561609"/>
                  <a:gd name="connsiteY82" fmla="*/ 3751118 h 5621636"/>
                  <a:gd name="connsiteX83" fmla="*/ 4478482 w 4561609"/>
                  <a:gd name="connsiteY83" fmla="*/ 3865418 h 5621636"/>
                  <a:gd name="connsiteX84" fmla="*/ 4457700 w 4561609"/>
                  <a:gd name="connsiteY84" fmla="*/ 3906982 h 5621636"/>
                  <a:gd name="connsiteX85" fmla="*/ 4426527 w 4561609"/>
                  <a:gd name="connsiteY85" fmla="*/ 4000500 h 5621636"/>
                  <a:gd name="connsiteX86" fmla="*/ 4405745 w 4561609"/>
                  <a:gd name="connsiteY86" fmla="*/ 4031673 h 5621636"/>
                  <a:gd name="connsiteX87" fmla="*/ 4343400 w 4561609"/>
                  <a:gd name="connsiteY87" fmla="*/ 4156363 h 5621636"/>
                  <a:gd name="connsiteX88" fmla="*/ 4270664 w 4561609"/>
                  <a:gd name="connsiteY88" fmla="*/ 4239491 h 5621636"/>
                  <a:gd name="connsiteX89" fmla="*/ 4249882 w 4561609"/>
                  <a:gd name="connsiteY89" fmla="*/ 4249882 h 5621636"/>
                  <a:gd name="connsiteX90" fmla="*/ 4208318 w 4561609"/>
                  <a:gd name="connsiteY90" fmla="*/ 4281054 h 5621636"/>
                  <a:gd name="connsiteX91" fmla="*/ 4094018 w 4561609"/>
                  <a:gd name="connsiteY91" fmla="*/ 4353791 h 5621636"/>
                  <a:gd name="connsiteX92" fmla="*/ 4010891 w 4561609"/>
                  <a:gd name="connsiteY92" fmla="*/ 4426527 h 5621636"/>
                  <a:gd name="connsiteX93" fmla="*/ 3896591 w 4561609"/>
                  <a:gd name="connsiteY93" fmla="*/ 4540827 h 5621636"/>
                  <a:gd name="connsiteX94" fmla="*/ 3844636 w 4561609"/>
                  <a:gd name="connsiteY94" fmla="*/ 4592782 h 5621636"/>
                  <a:gd name="connsiteX95" fmla="*/ 3751118 w 4561609"/>
                  <a:gd name="connsiteY95" fmla="*/ 4675909 h 5621636"/>
                  <a:gd name="connsiteX96" fmla="*/ 3564082 w 4561609"/>
                  <a:gd name="connsiteY96" fmla="*/ 4852554 h 5621636"/>
                  <a:gd name="connsiteX97" fmla="*/ 3335482 w 4561609"/>
                  <a:gd name="connsiteY97" fmla="*/ 5122718 h 5621636"/>
                  <a:gd name="connsiteX98" fmla="*/ 3065318 w 4561609"/>
                  <a:gd name="connsiteY98" fmla="*/ 5444836 h 5621636"/>
                  <a:gd name="connsiteX99" fmla="*/ 3002973 w 4561609"/>
                  <a:gd name="connsiteY99" fmla="*/ 5527963 h 5621636"/>
                  <a:gd name="connsiteX100" fmla="*/ 2722418 w 4561609"/>
                  <a:gd name="connsiteY100" fmla="*/ 5496791 h 5621636"/>
                  <a:gd name="connsiteX101" fmla="*/ 2369127 w 4561609"/>
                  <a:gd name="connsiteY101" fmla="*/ 5465618 h 5621636"/>
                  <a:gd name="connsiteX102" fmla="*/ 2130136 w 4561609"/>
                  <a:gd name="connsiteY102" fmla="*/ 5486400 h 5621636"/>
                  <a:gd name="connsiteX103" fmla="*/ 1984664 w 4561609"/>
                  <a:gd name="connsiteY103" fmla="*/ 5517573 h 5621636"/>
                  <a:gd name="connsiteX104" fmla="*/ 1911927 w 4561609"/>
                  <a:gd name="connsiteY104" fmla="*/ 5527963 h 5621636"/>
                  <a:gd name="connsiteX105" fmla="*/ 1870364 w 4561609"/>
                  <a:gd name="connsiteY105" fmla="*/ 5538354 h 5621636"/>
                  <a:gd name="connsiteX106" fmla="*/ 1704109 w 4561609"/>
                  <a:gd name="connsiteY106" fmla="*/ 5548745 h 5621636"/>
                  <a:gd name="connsiteX107" fmla="*/ 1600200 w 4561609"/>
                  <a:gd name="connsiteY107" fmla="*/ 5579918 h 5621636"/>
                  <a:gd name="connsiteX108" fmla="*/ 1413164 w 4561609"/>
                  <a:gd name="connsiteY108" fmla="*/ 5600700 h 5621636"/>
                  <a:gd name="connsiteX109" fmla="*/ 1392382 w 4561609"/>
                  <a:gd name="connsiteY109" fmla="*/ 5611091 h 5621636"/>
                  <a:gd name="connsiteX110" fmla="*/ 1184564 w 4561609"/>
                  <a:gd name="connsiteY110" fmla="*/ 5611091 h 5621636"/>
                  <a:gd name="connsiteX111" fmla="*/ 1080654 w 4561609"/>
                  <a:gd name="connsiteY111" fmla="*/ 5590309 h 5621636"/>
                  <a:gd name="connsiteX112" fmla="*/ 1059873 w 4561609"/>
                  <a:gd name="connsiteY112" fmla="*/ 5579918 h 5621636"/>
                  <a:gd name="connsiteX113" fmla="*/ 1007918 w 4561609"/>
                  <a:gd name="connsiteY113" fmla="*/ 5559136 h 5621636"/>
                  <a:gd name="connsiteX114" fmla="*/ 955964 w 4561609"/>
                  <a:gd name="connsiteY114" fmla="*/ 5507182 h 5621636"/>
                  <a:gd name="connsiteX115" fmla="*/ 935182 w 4561609"/>
                  <a:gd name="connsiteY115" fmla="*/ 5496791 h 5621636"/>
                  <a:gd name="connsiteX116" fmla="*/ 862445 w 4561609"/>
                  <a:gd name="connsiteY116" fmla="*/ 5444836 h 5621636"/>
                  <a:gd name="connsiteX117" fmla="*/ 831273 w 4561609"/>
                  <a:gd name="connsiteY117" fmla="*/ 5424054 h 5621636"/>
                  <a:gd name="connsiteX118" fmla="*/ 789709 w 4561609"/>
                  <a:gd name="connsiteY118" fmla="*/ 5392882 h 5621636"/>
                  <a:gd name="connsiteX119" fmla="*/ 644236 w 4561609"/>
                  <a:gd name="connsiteY119" fmla="*/ 5351318 h 5621636"/>
                  <a:gd name="connsiteX120" fmla="*/ 602673 w 4561609"/>
                  <a:gd name="connsiteY120" fmla="*/ 5330536 h 5621636"/>
                  <a:gd name="connsiteX121" fmla="*/ 550718 w 4561609"/>
                  <a:gd name="connsiteY121" fmla="*/ 5320145 h 5621636"/>
                  <a:gd name="connsiteX122" fmla="*/ 529936 w 4561609"/>
                  <a:gd name="connsiteY122" fmla="*/ 5309754 h 5621636"/>
                  <a:gd name="connsiteX123" fmla="*/ 457200 w 4561609"/>
                  <a:gd name="connsiteY123" fmla="*/ 5288973 h 5621636"/>
                  <a:gd name="connsiteX124" fmla="*/ 415636 w 4561609"/>
                  <a:gd name="connsiteY124" fmla="*/ 5268191 h 5621636"/>
                  <a:gd name="connsiteX125" fmla="*/ 290945 w 4561609"/>
                  <a:gd name="connsiteY125" fmla="*/ 5216236 h 5621636"/>
                  <a:gd name="connsiteX126" fmla="*/ 280554 w 4561609"/>
                  <a:gd name="connsiteY126" fmla="*/ 5195454 h 5621636"/>
                  <a:gd name="connsiteX127" fmla="*/ 218209 w 4561609"/>
                  <a:gd name="connsiteY127" fmla="*/ 5164282 h 5621636"/>
                  <a:gd name="connsiteX128" fmla="*/ 187036 w 4561609"/>
                  <a:gd name="connsiteY128" fmla="*/ 5143500 h 5621636"/>
                  <a:gd name="connsiteX129" fmla="*/ 155864 w 4561609"/>
                  <a:gd name="connsiteY129" fmla="*/ 5101936 h 5621636"/>
                  <a:gd name="connsiteX130" fmla="*/ 114300 w 4561609"/>
                  <a:gd name="connsiteY130" fmla="*/ 5060373 h 5621636"/>
                  <a:gd name="connsiteX131" fmla="*/ 103909 w 4561609"/>
                  <a:gd name="connsiteY131" fmla="*/ 5029200 h 5621636"/>
                  <a:gd name="connsiteX132" fmla="*/ 93518 w 4561609"/>
                  <a:gd name="connsiteY132" fmla="*/ 5008418 h 5621636"/>
                  <a:gd name="connsiteX133" fmla="*/ 72736 w 4561609"/>
                  <a:gd name="connsiteY133" fmla="*/ 4946073 h 5621636"/>
                  <a:gd name="connsiteX134" fmla="*/ 51954 w 4561609"/>
                  <a:gd name="connsiteY134" fmla="*/ 4904509 h 5621636"/>
                  <a:gd name="connsiteX135" fmla="*/ 41564 w 4561609"/>
                  <a:gd name="connsiteY135" fmla="*/ 4862945 h 5621636"/>
                  <a:gd name="connsiteX136" fmla="*/ 20782 w 4561609"/>
                  <a:gd name="connsiteY136" fmla="*/ 4686300 h 5621636"/>
                  <a:gd name="connsiteX137" fmla="*/ 10391 w 4561609"/>
                  <a:gd name="connsiteY137" fmla="*/ 4623954 h 562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4561609" h="5621636">
                    <a:moveTo>
                      <a:pt x="0" y="592282"/>
                    </a:moveTo>
                    <a:cubicBezTo>
                      <a:pt x="10391" y="581891"/>
                      <a:pt x="19698" y="570289"/>
                      <a:pt x="31173" y="561109"/>
                    </a:cubicBezTo>
                    <a:cubicBezTo>
                      <a:pt x="37221" y="556271"/>
                      <a:pt x="46074" y="555758"/>
                      <a:pt x="51954" y="550718"/>
                    </a:cubicBezTo>
                    <a:cubicBezTo>
                      <a:pt x="70549" y="534779"/>
                      <a:pt x="86591" y="516081"/>
                      <a:pt x="103909" y="498763"/>
                    </a:cubicBezTo>
                    <a:cubicBezTo>
                      <a:pt x="110836" y="491836"/>
                      <a:pt x="116540" y="483416"/>
                      <a:pt x="124691" y="477982"/>
                    </a:cubicBezTo>
                    <a:cubicBezTo>
                      <a:pt x="162308" y="452904"/>
                      <a:pt x="144694" y="462785"/>
                      <a:pt x="176645" y="446809"/>
                    </a:cubicBezTo>
                    <a:cubicBezTo>
                      <a:pt x="187036" y="432954"/>
                      <a:pt x="193725" y="415311"/>
                      <a:pt x="207818" y="405245"/>
                    </a:cubicBezTo>
                    <a:cubicBezTo>
                      <a:pt x="219439" y="396944"/>
                      <a:pt x="235650" y="398777"/>
                      <a:pt x="249382" y="394854"/>
                    </a:cubicBezTo>
                    <a:cubicBezTo>
                      <a:pt x="315760" y="375889"/>
                      <a:pt x="242942" y="387866"/>
                      <a:pt x="353291" y="374073"/>
                    </a:cubicBezTo>
                    <a:cubicBezTo>
                      <a:pt x="384413" y="370183"/>
                      <a:pt x="415760" y="368118"/>
                      <a:pt x="446809" y="363682"/>
                    </a:cubicBezTo>
                    <a:cubicBezTo>
                      <a:pt x="553991" y="348370"/>
                      <a:pt x="440107" y="357136"/>
                      <a:pt x="561109" y="342900"/>
                    </a:cubicBezTo>
                    <a:cubicBezTo>
                      <a:pt x="599104" y="338430"/>
                      <a:pt x="637309" y="335973"/>
                      <a:pt x="675409" y="332509"/>
                    </a:cubicBezTo>
                    <a:cubicBezTo>
                      <a:pt x="703118" y="335973"/>
                      <a:pt x="730991" y="338309"/>
                      <a:pt x="758536" y="342900"/>
                    </a:cubicBezTo>
                    <a:cubicBezTo>
                      <a:pt x="772623" y="345248"/>
                      <a:pt x="785883" y="351937"/>
                      <a:pt x="800100" y="353291"/>
                    </a:cubicBezTo>
                    <a:cubicBezTo>
                      <a:pt x="858818" y="358883"/>
                      <a:pt x="917863" y="360218"/>
                      <a:pt x="976745" y="363682"/>
                    </a:cubicBezTo>
                    <a:cubicBezTo>
                      <a:pt x="1102573" y="327731"/>
                      <a:pt x="1094337" y="348816"/>
                      <a:pt x="1163782" y="290945"/>
                    </a:cubicBezTo>
                    <a:cubicBezTo>
                      <a:pt x="1171308" y="284673"/>
                      <a:pt x="1177637" y="277090"/>
                      <a:pt x="1184564" y="270163"/>
                    </a:cubicBezTo>
                    <a:cubicBezTo>
                      <a:pt x="1188027" y="252845"/>
                      <a:pt x="1187997" y="234442"/>
                      <a:pt x="1194954" y="218209"/>
                    </a:cubicBezTo>
                    <a:cubicBezTo>
                      <a:pt x="1198813" y="209204"/>
                      <a:pt x="1211877" y="206432"/>
                      <a:pt x="1215736" y="197427"/>
                    </a:cubicBezTo>
                    <a:cubicBezTo>
                      <a:pt x="1222693" y="181194"/>
                      <a:pt x="1221275" y="162454"/>
                      <a:pt x="1226127" y="145473"/>
                    </a:cubicBezTo>
                    <a:cubicBezTo>
                      <a:pt x="1233393" y="120041"/>
                      <a:pt x="1249439" y="114051"/>
                      <a:pt x="1267691" y="93518"/>
                    </a:cubicBezTo>
                    <a:cubicBezTo>
                      <a:pt x="1285663" y="73299"/>
                      <a:pt x="1297767" y="47084"/>
                      <a:pt x="1319645" y="31173"/>
                    </a:cubicBezTo>
                    <a:cubicBezTo>
                      <a:pt x="1344122" y="13371"/>
                      <a:pt x="1416026" y="4718"/>
                      <a:pt x="1444336" y="0"/>
                    </a:cubicBezTo>
                    <a:cubicBezTo>
                      <a:pt x="1489363" y="3464"/>
                      <a:pt x="1535260" y="929"/>
                      <a:pt x="1579418" y="10391"/>
                    </a:cubicBezTo>
                    <a:cubicBezTo>
                      <a:pt x="1586991" y="12014"/>
                      <a:pt x="1582882" y="27709"/>
                      <a:pt x="1589809" y="31173"/>
                    </a:cubicBezTo>
                    <a:cubicBezTo>
                      <a:pt x="1626070" y="49303"/>
                      <a:pt x="1666009" y="58882"/>
                      <a:pt x="1704109" y="72736"/>
                    </a:cubicBezTo>
                    <a:cubicBezTo>
                      <a:pt x="1768446" y="137073"/>
                      <a:pt x="1656140" y="28128"/>
                      <a:pt x="1776845" y="124691"/>
                    </a:cubicBezTo>
                    <a:cubicBezTo>
                      <a:pt x="1795970" y="139991"/>
                      <a:pt x="1807535" y="164494"/>
                      <a:pt x="1828800" y="176645"/>
                    </a:cubicBezTo>
                    <a:cubicBezTo>
                      <a:pt x="1857330" y="192948"/>
                      <a:pt x="1891649" y="196022"/>
                      <a:pt x="1922318" y="207818"/>
                    </a:cubicBezTo>
                    <a:cubicBezTo>
                      <a:pt x="2007294" y="240501"/>
                      <a:pt x="1915033" y="223328"/>
                      <a:pt x="2036618" y="249382"/>
                    </a:cubicBezTo>
                    <a:cubicBezTo>
                      <a:pt x="2056706" y="253687"/>
                      <a:pt x="2176599" y="268178"/>
                      <a:pt x="2192482" y="270163"/>
                    </a:cubicBezTo>
                    <a:lnTo>
                      <a:pt x="2441864" y="259773"/>
                    </a:lnTo>
                    <a:cubicBezTo>
                      <a:pt x="2514395" y="255956"/>
                      <a:pt x="2637160" y="245230"/>
                      <a:pt x="2712027" y="238991"/>
                    </a:cubicBezTo>
                    <a:cubicBezTo>
                      <a:pt x="2715626" y="239891"/>
                      <a:pt x="2777310" y="254183"/>
                      <a:pt x="2784764" y="259773"/>
                    </a:cubicBezTo>
                    <a:cubicBezTo>
                      <a:pt x="2790960" y="264420"/>
                      <a:pt x="2790507" y="274358"/>
                      <a:pt x="2795154" y="280554"/>
                    </a:cubicBezTo>
                    <a:cubicBezTo>
                      <a:pt x="2801032" y="288391"/>
                      <a:pt x="2808410" y="295064"/>
                      <a:pt x="2815936" y="301336"/>
                    </a:cubicBezTo>
                    <a:cubicBezTo>
                      <a:pt x="2829240" y="312423"/>
                      <a:pt x="2843090" y="322903"/>
                      <a:pt x="2857500" y="332509"/>
                    </a:cubicBezTo>
                    <a:cubicBezTo>
                      <a:pt x="2863944" y="336805"/>
                      <a:pt x="2872168" y="338145"/>
                      <a:pt x="2878282" y="342900"/>
                    </a:cubicBezTo>
                    <a:cubicBezTo>
                      <a:pt x="2903488" y="362505"/>
                      <a:pt x="2927151" y="384030"/>
                      <a:pt x="2951018" y="405245"/>
                    </a:cubicBezTo>
                    <a:cubicBezTo>
                      <a:pt x="2958340" y="411754"/>
                      <a:pt x="2963963" y="420149"/>
                      <a:pt x="2971800" y="426027"/>
                    </a:cubicBezTo>
                    <a:cubicBezTo>
                      <a:pt x="3005623" y="451394"/>
                      <a:pt x="3039702" y="476605"/>
                      <a:pt x="3075709" y="498763"/>
                    </a:cubicBezTo>
                    <a:cubicBezTo>
                      <a:pt x="3085037" y="504503"/>
                      <a:pt x="3097085" y="504256"/>
                      <a:pt x="3106882" y="509154"/>
                    </a:cubicBezTo>
                    <a:cubicBezTo>
                      <a:pt x="3138778" y="525102"/>
                      <a:pt x="3169597" y="543141"/>
                      <a:pt x="3200400" y="561109"/>
                    </a:cubicBezTo>
                    <a:cubicBezTo>
                      <a:pt x="3211187" y="567402"/>
                      <a:pt x="3220045" y="577088"/>
                      <a:pt x="3231573" y="581891"/>
                    </a:cubicBezTo>
                    <a:cubicBezTo>
                      <a:pt x="3261904" y="594529"/>
                      <a:pt x="3293918" y="602672"/>
                      <a:pt x="3325091" y="613063"/>
                    </a:cubicBezTo>
                    <a:cubicBezTo>
                      <a:pt x="3335482" y="619990"/>
                      <a:pt x="3345094" y="628260"/>
                      <a:pt x="3356264" y="633845"/>
                    </a:cubicBezTo>
                    <a:cubicBezTo>
                      <a:pt x="3376342" y="643884"/>
                      <a:pt x="3429951" y="659985"/>
                      <a:pt x="3449782" y="675409"/>
                    </a:cubicBezTo>
                    <a:cubicBezTo>
                      <a:pt x="3469114" y="690445"/>
                      <a:pt x="3490783" y="705457"/>
                      <a:pt x="3501736" y="727363"/>
                    </a:cubicBezTo>
                    <a:cubicBezTo>
                      <a:pt x="3515167" y="754225"/>
                      <a:pt x="3523768" y="772755"/>
                      <a:pt x="3543300" y="800100"/>
                    </a:cubicBezTo>
                    <a:cubicBezTo>
                      <a:pt x="3548994" y="808072"/>
                      <a:pt x="3558388" y="812910"/>
                      <a:pt x="3564082" y="820882"/>
                    </a:cubicBezTo>
                    <a:cubicBezTo>
                      <a:pt x="3575821" y="837316"/>
                      <a:pt x="3585234" y="855301"/>
                      <a:pt x="3595254" y="872836"/>
                    </a:cubicBezTo>
                    <a:cubicBezTo>
                      <a:pt x="3599097" y="879561"/>
                      <a:pt x="3601349" y="887174"/>
                      <a:pt x="3605645" y="893618"/>
                    </a:cubicBezTo>
                    <a:cubicBezTo>
                      <a:pt x="3622173" y="918409"/>
                      <a:pt x="3641072" y="941563"/>
                      <a:pt x="3657600" y="966354"/>
                    </a:cubicBezTo>
                    <a:cubicBezTo>
                      <a:pt x="3661896" y="972798"/>
                      <a:pt x="3664006" y="980495"/>
                      <a:pt x="3667991" y="987136"/>
                    </a:cubicBezTo>
                    <a:cubicBezTo>
                      <a:pt x="3684802" y="1015155"/>
                      <a:pt x="3701207" y="1043494"/>
                      <a:pt x="3719945" y="1070263"/>
                    </a:cubicBezTo>
                    <a:cubicBezTo>
                      <a:pt x="3725563" y="1078289"/>
                      <a:pt x="3734712" y="1083312"/>
                      <a:pt x="3740727" y="1091045"/>
                    </a:cubicBezTo>
                    <a:cubicBezTo>
                      <a:pt x="3759020" y="1114564"/>
                      <a:pt x="3776154" y="1138991"/>
                      <a:pt x="3792682" y="1163782"/>
                    </a:cubicBezTo>
                    <a:cubicBezTo>
                      <a:pt x="3796978" y="1170226"/>
                      <a:pt x="3799088" y="1177922"/>
                      <a:pt x="3803073" y="1184563"/>
                    </a:cubicBezTo>
                    <a:cubicBezTo>
                      <a:pt x="3819885" y="1212582"/>
                      <a:pt x="3839865" y="1238746"/>
                      <a:pt x="3855027" y="1267691"/>
                    </a:cubicBezTo>
                    <a:cubicBezTo>
                      <a:pt x="3940304" y="1430494"/>
                      <a:pt x="3878587" y="1363987"/>
                      <a:pt x="3938154" y="1423554"/>
                    </a:cubicBezTo>
                    <a:cubicBezTo>
                      <a:pt x="3952009" y="1458190"/>
                      <a:pt x="3963035" y="1494097"/>
                      <a:pt x="3979718" y="1527463"/>
                    </a:cubicBezTo>
                    <a:cubicBezTo>
                      <a:pt x="3984099" y="1536225"/>
                      <a:pt x="3996446" y="1539326"/>
                      <a:pt x="4000500" y="1548245"/>
                    </a:cubicBezTo>
                    <a:cubicBezTo>
                      <a:pt x="4057619" y="1673906"/>
                      <a:pt x="4001627" y="1611715"/>
                      <a:pt x="4052454" y="1662545"/>
                    </a:cubicBezTo>
                    <a:cubicBezTo>
                      <a:pt x="4066309" y="1693718"/>
                      <a:pt x="4080898" y="1724574"/>
                      <a:pt x="4094018" y="1756063"/>
                    </a:cubicBezTo>
                    <a:cubicBezTo>
                      <a:pt x="4098231" y="1766174"/>
                      <a:pt x="4099511" y="1777439"/>
                      <a:pt x="4104409" y="1787236"/>
                    </a:cubicBezTo>
                    <a:cubicBezTo>
                      <a:pt x="4123818" y="1826053"/>
                      <a:pt x="4147345" y="1862719"/>
                      <a:pt x="4166754" y="1901536"/>
                    </a:cubicBezTo>
                    <a:cubicBezTo>
                      <a:pt x="4171652" y="1911333"/>
                      <a:pt x="4172247" y="1922912"/>
                      <a:pt x="4177145" y="1932709"/>
                    </a:cubicBezTo>
                    <a:cubicBezTo>
                      <a:pt x="4186177" y="1950773"/>
                      <a:pt x="4197927" y="1967345"/>
                      <a:pt x="4208318" y="1984663"/>
                    </a:cubicBezTo>
                    <a:cubicBezTo>
                      <a:pt x="4215245" y="2012372"/>
                      <a:pt x="4220893" y="2040433"/>
                      <a:pt x="4229100" y="2067791"/>
                    </a:cubicBezTo>
                    <a:cubicBezTo>
                      <a:pt x="4231326" y="2075209"/>
                      <a:pt x="4237613" y="2081059"/>
                      <a:pt x="4239491" y="2088573"/>
                    </a:cubicBezTo>
                    <a:cubicBezTo>
                      <a:pt x="4262820" y="2181886"/>
                      <a:pt x="4236172" y="2123498"/>
                      <a:pt x="4260273" y="2171700"/>
                    </a:cubicBezTo>
                    <a:cubicBezTo>
                      <a:pt x="4282264" y="2369622"/>
                      <a:pt x="4261217" y="2299226"/>
                      <a:pt x="4291445" y="2389909"/>
                    </a:cubicBezTo>
                    <a:cubicBezTo>
                      <a:pt x="4294909" y="2417618"/>
                      <a:pt x="4296359" y="2445654"/>
                      <a:pt x="4301836" y="2473036"/>
                    </a:cubicBezTo>
                    <a:cubicBezTo>
                      <a:pt x="4303355" y="2480631"/>
                      <a:pt x="4310604" y="2486245"/>
                      <a:pt x="4312227" y="2493818"/>
                    </a:cubicBezTo>
                    <a:cubicBezTo>
                      <a:pt x="4321056" y="2535020"/>
                      <a:pt x="4314165" y="2580821"/>
                      <a:pt x="4333009" y="2618509"/>
                    </a:cubicBezTo>
                    <a:cubicBezTo>
                      <a:pt x="4369622" y="2691735"/>
                      <a:pt x="4294493" y="2539028"/>
                      <a:pt x="4364182" y="2701636"/>
                    </a:cubicBezTo>
                    <a:cubicBezTo>
                      <a:pt x="4398782" y="2782371"/>
                      <a:pt x="4459743" y="2866695"/>
                      <a:pt x="4478482" y="2951018"/>
                    </a:cubicBezTo>
                    <a:cubicBezTo>
                      <a:pt x="4506392" y="3076612"/>
                      <a:pt x="4489166" y="3014242"/>
                      <a:pt x="4530436" y="3138054"/>
                    </a:cubicBezTo>
                    <a:cubicBezTo>
                      <a:pt x="4533900" y="3172690"/>
                      <a:pt x="4535104" y="3207628"/>
                      <a:pt x="4540827" y="3241963"/>
                    </a:cubicBezTo>
                    <a:cubicBezTo>
                      <a:pt x="4542100" y="3249603"/>
                      <a:pt x="4550363" y="3255047"/>
                      <a:pt x="4551218" y="3262745"/>
                    </a:cubicBezTo>
                    <a:cubicBezTo>
                      <a:pt x="4557350" y="3317932"/>
                      <a:pt x="4558145" y="3373582"/>
                      <a:pt x="4561609" y="3429000"/>
                    </a:cubicBezTo>
                    <a:cubicBezTo>
                      <a:pt x="4558145" y="3494809"/>
                      <a:pt x="4556691" y="3560755"/>
                      <a:pt x="4551218" y="3626427"/>
                    </a:cubicBezTo>
                    <a:cubicBezTo>
                      <a:pt x="4545868" y="3690626"/>
                      <a:pt x="4532529" y="3682494"/>
                      <a:pt x="4509654" y="3751118"/>
                    </a:cubicBezTo>
                    <a:cubicBezTo>
                      <a:pt x="4497166" y="3788583"/>
                      <a:pt x="4490970" y="3827953"/>
                      <a:pt x="4478482" y="3865418"/>
                    </a:cubicBezTo>
                    <a:cubicBezTo>
                      <a:pt x="4473584" y="3880113"/>
                      <a:pt x="4463261" y="3892525"/>
                      <a:pt x="4457700" y="3906982"/>
                    </a:cubicBezTo>
                    <a:cubicBezTo>
                      <a:pt x="4445904" y="3937651"/>
                      <a:pt x="4439165" y="3970169"/>
                      <a:pt x="4426527" y="4000500"/>
                    </a:cubicBezTo>
                    <a:cubicBezTo>
                      <a:pt x="4421724" y="4012028"/>
                      <a:pt x="4411330" y="4020503"/>
                      <a:pt x="4405745" y="4031673"/>
                    </a:cubicBezTo>
                    <a:cubicBezTo>
                      <a:pt x="4357749" y="4127666"/>
                      <a:pt x="4383603" y="4100080"/>
                      <a:pt x="4343400" y="4156363"/>
                    </a:cubicBezTo>
                    <a:cubicBezTo>
                      <a:pt x="4319511" y="4189808"/>
                      <a:pt x="4302932" y="4212600"/>
                      <a:pt x="4270664" y="4239491"/>
                    </a:cubicBezTo>
                    <a:cubicBezTo>
                      <a:pt x="4264714" y="4244449"/>
                      <a:pt x="4256326" y="4245586"/>
                      <a:pt x="4249882" y="4249882"/>
                    </a:cubicBezTo>
                    <a:cubicBezTo>
                      <a:pt x="4235472" y="4259488"/>
                      <a:pt x="4222728" y="4271448"/>
                      <a:pt x="4208318" y="4281054"/>
                    </a:cubicBezTo>
                    <a:cubicBezTo>
                      <a:pt x="4147546" y="4321568"/>
                      <a:pt x="4225329" y="4222484"/>
                      <a:pt x="4094018" y="4353791"/>
                    </a:cubicBezTo>
                    <a:cubicBezTo>
                      <a:pt x="3926868" y="4520937"/>
                      <a:pt x="4168308" y="4283421"/>
                      <a:pt x="4010891" y="4426527"/>
                    </a:cubicBezTo>
                    <a:cubicBezTo>
                      <a:pt x="4010851" y="4426564"/>
                      <a:pt x="3912942" y="4524476"/>
                      <a:pt x="3896591" y="4540827"/>
                    </a:cubicBezTo>
                    <a:cubicBezTo>
                      <a:pt x="3879273" y="4558145"/>
                      <a:pt x="3866542" y="4581829"/>
                      <a:pt x="3844636" y="4592782"/>
                    </a:cubicBezTo>
                    <a:cubicBezTo>
                      <a:pt x="3784352" y="4622924"/>
                      <a:pt x="3868438" y="4578143"/>
                      <a:pt x="3751118" y="4675909"/>
                    </a:cubicBezTo>
                    <a:cubicBezTo>
                      <a:pt x="3678150" y="4736716"/>
                      <a:pt x="3632865" y="4771264"/>
                      <a:pt x="3564082" y="4852554"/>
                    </a:cubicBezTo>
                    <a:cubicBezTo>
                      <a:pt x="3487882" y="4942609"/>
                      <a:pt x="3418898" y="5039303"/>
                      <a:pt x="3335482" y="5122718"/>
                    </a:cubicBezTo>
                    <a:cubicBezTo>
                      <a:pt x="3176607" y="5281591"/>
                      <a:pt x="3318559" y="5134039"/>
                      <a:pt x="3065318" y="5444836"/>
                    </a:cubicBezTo>
                    <a:cubicBezTo>
                      <a:pt x="2996355" y="5529473"/>
                      <a:pt x="3074016" y="5409557"/>
                      <a:pt x="3002973" y="5527963"/>
                    </a:cubicBezTo>
                    <a:cubicBezTo>
                      <a:pt x="2864586" y="5481836"/>
                      <a:pt x="2985642" y="5515935"/>
                      <a:pt x="2722418" y="5496791"/>
                    </a:cubicBezTo>
                    <a:cubicBezTo>
                      <a:pt x="2604508" y="5488216"/>
                      <a:pt x="2369127" y="5465618"/>
                      <a:pt x="2369127" y="5465618"/>
                    </a:cubicBezTo>
                    <a:lnTo>
                      <a:pt x="2130136" y="5486400"/>
                    </a:lnTo>
                    <a:cubicBezTo>
                      <a:pt x="2073288" y="5514824"/>
                      <a:pt x="2108166" y="5499932"/>
                      <a:pt x="1984664" y="5517573"/>
                    </a:cubicBezTo>
                    <a:cubicBezTo>
                      <a:pt x="1960418" y="5521036"/>
                      <a:pt x="1936024" y="5523582"/>
                      <a:pt x="1911927" y="5527963"/>
                    </a:cubicBezTo>
                    <a:cubicBezTo>
                      <a:pt x="1897877" y="5530518"/>
                      <a:pt x="1884574" y="5536933"/>
                      <a:pt x="1870364" y="5538354"/>
                    </a:cubicBezTo>
                    <a:cubicBezTo>
                      <a:pt x="1815113" y="5543879"/>
                      <a:pt x="1759527" y="5545281"/>
                      <a:pt x="1704109" y="5548745"/>
                    </a:cubicBezTo>
                    <a:cubicBezTo>
                      <a:pt x="1654372" y="5581903"/>
                      <a:pt x="1681741" y="5570133"/>
                      <a:pt x="1600200" y="5579918"/>
                    </a:cubicBezTo>
                    <a:lnTo>
                      <a:pt x="1413164" y="5600700"/>
                    </a:lnTo>
                    <a:cubicBezTo>
                      <a:pt x="1406237" y="5604164"/>
                      <a:pt x="1399943" y="5609411"/>
                      <a:pt x="1392382" y="5611091"/>
                    </a:cubicBezTo>
                    <a:cubicBezTo>
                      <a:pt x="1306097" y="5630265"/>
                      <a:pt x="1286613" y="5618941"/>
                      <a:pt x="1184564" y="5611091"/>
                    </a:cubicBezTo>
                    <a:cubicBezTo>
                      <a:pt x="1149927" y="5604164"/>
                      <a:pt x="1114922" y="5598876"/>
                      <a:pt x="1080654" y="5590309"/>
                    </a:cubicBezTo>
                    <a:cubicBezTo>
                      <a:pt x="1073141" y="5588431"/>
                      <a:pt x="1066991" y="5582969"/>
                      <a:pt x="1059873" y="5579918"/>
                    </a:cubicBezTo>
                    <a:cubicBezTo>
                      <a:pt x="1042729" y="5572570"/>
                      <a:pt x="1025236" y="5566063"/>
                      <a:pt x="1007918" y="5559136"/>
                    </a:cubicBezTo>
                    <a:cubicBezTo>
                      <a:pt x="990600" y="5541818"/>
                      <a:pt x="977870" y="5518135"/>
                      <a:pt x="955964" y="5507182"/>
                    </a:cubicBezTo>
                    <a:cubicBezTo>
                      <a:pt x="949037" y="5503718"/>
                      <a:pt x="941132" y="5501749"/>
                      <a:pt x="935182" y="5496791"/>
                    </a:cubicBezTo>
                    <a:cubicBezTo>
                      <a:pt x="869437" y="5442003"/>
                      <a:pt x="921394" y="5464486"/>
                      <a:pt x="862445" y="5444836"/>
                    </a:cubicBezTo>
                    <a:cubicBezTo>
                      <a:pt x="852054" y="5437909"/>
                      <a:pt x="841435" y="5431313"/>
                      <a:pt x="831273" y="5424054"/>
                    </a:cubicBezTo>
                    <a:cubicBezTo>
                      <a:pt x="817181" y="5413988"/>
                      <a:pt x="805627" y="5399704"/>
                      <a:pt x="789709" y="5392882"/>
                    </a:cubicBezTo>
                    <a:cubicBezTo>
                      <a:pt x="756782" y="5378770"/>
                      <a:pt x="687447" y="5362121"/>
                      <a:pt x="644236" y="5351318"/>
                    </a:cubicBezTo>
                    <a:cubicBezTo>
                      <a:pt x="630382" y="5344391"/>
                      <a:pt x="617368" y="5335434"/>
                      <a:pt x="602673" y="5330536"/>
                    </a:cubicBezTo>
                    <a:cubicBezTo>
                      <a:pt x="585918" y="5324951"/>
                      <a:pt x="567700" y="5324997"/>
                      <a:pt x="550718" y="5320145"/>
                    </a:cubicBezTo>
                    <a:cubicBezTo>
                      <a:pt x="543271" y="5318017"/>
                      <a:pt x="537284" y="5312203"/>
                      <a:pt x="529936" y="5309754"/>
                    </a:cubicBezTo>
                    <a:cubicBezTo>
                      <a:pt x="506014" y="5301780"/>
                      <a:pt x="480897" y="5297590"/>
                      <a:pt x="457200" y="5288973"/>
                    </a:cubicBezTo>
                    <a:cubicBezTo>
                      <a:pt x="442643" y="5283679"/>
                      <a:pt x="429934" y="5274149"/>
                      <a:pt x="415636" y="5268191"/>
                    </a:cubicBezTo>
                    <a:cubicBezTo>
                      <a:pt x="269189" y="5207171"/>
                      <a:pt x="384530" y="5263028"/>
                      <a:pt x="290945" y="5216236"/>
                    </a:cubicBezTo>
                    <a:cubicBezTo>
                      <a:pt x="287481" y="5209309"/>
                      <a:pt x="286856" y="5199956"/>
                      <a:pt x="280554" y="5195454"/>
                    </a:cubicBezTo>
                    <a:cubicBezTo>
                      <a:pt x="261647" y="5181949"/>
                      <a:pt x="237541" y="5177170"/>
                      <a:pt x="218209" y="5164282"/>
                    </a:cubicBezTo>
                    <a:lnTo>
                      <a:pt x="187036" y="5143500"/>
                    </a:lnTo>
                    <a:cubicBezTo>
                      <a:pt x="165344" y="5100117"/>
                      <a:pt x="190874" y="5145699"/>
                      <a:pt x="155864" y="5101936"/>
                    </a:cubicBezTo>
                    <a:cubicBezTo>
                      <a:pt x="122428" y="5060141"/>
                      <a:pt x="151435" y="5078939"/>
                      <a:pt x="114300" y="5060373"/>
                    </a:cubicBezTo>
                    <a:cubicBezTo>
                      <a:pt x="110836" y="5049982"/>
                      <a:pt x="107977" y="5039370"/>
                      <a:pt x="103909" y="5029200"/>
                    </a:cubicBezTo>
                    <a:cubicBezTo>
                      <a:pt x="101033" y="5022009"/>
                      <a:pt x="96237" y="5015670"/>
                      <a:pt x="93518" y="5008418"/>
                    </a:cubicBezTo>
                    <a:cubicBezTo>
                      <a:pt x="85826" y="4987907"/>
                      <a:pt x="82533" y="4965666"/>
                      <a:pt x="72736" y="4946073"/>
                    </a:cubicBezTo>
                    <a:lnTo>
                      <a:pt x="51954" y="4904509"/>
                    </a:lnTo>
                    <a:cubicBezTo>
                      <a:pt x="48491" y="4890654"/>
                      <a:pt x="44119" y="4876996"/>
                      <a:pt x="41564" y="4862945"/>
                    </a:cubicBezTo>
                    <a:cubicBezTo>
                      <a:pt x="26451" y="4779822"/>
                      <a:pt x="33324" y="4780366"/>
                      <a:pt x="20782" y="4686300"/>
                    </a:cubicBezTo>
                    <a:cubicBezTo>
                      <a:pt x="9712" y="4603273"/>
                      <a:pt x="10391" y="4657434"/>
                      <a:pt x="10391" y="4623954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062BD72-A486-4EFA-A164-0899D0A6B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06806" y="2426938"/>
                <a:ext cx="4074968" cy="1879579"/>
              </a:xfrm>
              <a:prstGeom prst="rect">
                <a:avLst/>
              </a:prstGeom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AD548F3-9A7F-4F63-B1C4-B4670D4FE675}"/>
                  </a:ext>
                </a:extLst>
              </p:cNvPr>
              <p:cNvSpPr/>
              <p:nvPr/>
            </p:nvSpPr>
            <p:spPr bwMode="auto">
              <a:xfrm>
                <a:off x="0" y="961159"/>
                <a:ext cx="654627" cy="4811139"/>
              </a:xfrm>
              <a:custGeom>
                <a:avLst/>
                <a:gdLst>
                  <a:gd name="connsiteX0" fmla="*/ 31173 w 654627"/>
                  <a:gd name="connsiteY0" fmla="*/ 0 h 4811139"/>
                  <a:gd name="connsiteX1" fmla="*/ 405245 w 654627"/>
                  <a:gd name="connsiteY1" fmla="*/ 207818 h 4811139"/>
                  <a:gd name="connsiteX2" fmla="*/ 426027 w 654627"/>
                  <a:gd name="connsiteY2" fmla="*/ 259773 h 4811139"/>
                  <a:gd name="connsiteX3" fmla="*/ 446809 w 654627"/>
                  <a:gd name="connsiteY3" fmla="*/ 290946 h 4811139"/>
                  <a:gd name="connsiteX4" fmla="*/ 457200 w 654627"/>
                  <a:gd name="connsiteY4" fmla="*/ 322118 h 4811139"/>
                  <a:gd name="connsiteX5" fmla="*/ 477982 w 654627"/>
                  <a:gd name="connsiteY5" fmla="*/ 394855 h 4811139"/>
                  <a:gd name="connsiteX6" fmla="*/ 488373 w 654627"/>
                  <a:gd name="connsiteY6" fmla="*/ 415636 h 4811139"/>
                  <a:gd name="connsiteX7" fmla="*/ 509155 w 654627"/>
                  <a:gd name="connsiteY7" fmla="*/ 498764 h 4811139"/>
                  <a:gd name="connsiteX8" fmla="*/ 498764 w 654627"/>
                  <a:gd name="connsiteY8" fmla="*/ 592282 h 4811139"/>
                  <a:gd name="connsiteX9" fmla="*/ 519545 w 654627"/>
                  <a:gd name="connsiteY9" fmla="*/ 654627 h 4811139"/>
                  <a:gd name="connsiteX10" fmla="*/ 561109 w 654627"/>
                  <a:gd name="connsiteY10" fmla="*/ 696191 h 4811139"/>
                  <a:gd name="connsiteX11" fmla="*/ 592282 w 654627"/>
                  <a:gd name="connsiteY11" fmla="*/ 737755 h 4811139"/>
                  <a:gd name="connsiteX12" fmla="*/ 613064 w 654627"/>
                  <a:gd name="connsiteY12" fmla="*/ 748146 h 4811139"/>
                  <a:gd name="connsiteX13" fmla="*/ 633845 w 654627"/>
                  <a:gd name="connsiteY13" fmla="*/ 779318 h 4811139"/>
                  <a:gd name="connsiteX14" fmla="*/ 644236 w 654627"/>
                  <a:gd name="connsiteY14" fmla="*/ 800100 h 4811139"/>
                  <a:gd name="connsiteX15" fmla="*/ 633845 w 654627"/>
                  <a:gd name="connsiteY15" fmla="*/ 841664 h 4811139"/>
                  <a:gd name="connsiteX16" fmla="*/ 623455 w 654627"/>
                  <a:gd name="connsiteY16" fmla="*/ 893618 h 4811139"/>
                  <a:gd name="connsiteX17" fmla="*/ 633845 w 654627"/>
                  <a:gd name="connsiteY17" fmla="*/ 1007918 h 4811139"/>
                  <a:gd name="connsiteX18" fmla="*/ 654627 w 654627"/>
                  <a:gd name="connsiteY18" fmla="*/ 1049482 h 4811139"/>
                  <a:gd name="connsiteX19" fmla="*/ 644236 w 654627"/>
                  <a:gd name="connsiteY19" fmla="*/ 1184564 h 4811139"/>
                  <a:gd name="connsiteX20" fmla="*/ 623455 w 654627"/>
                  <a:gd name="connsiteY20" fmla="*/ 1319646 h 4811139"/>
                  <a:gd name="connsiteX21" fmla="*/ 613064 w 654627"/>
                  <a:gd name="connsiteY21" fmla="*/ 1371600 h 4811139"/>
                  <a:gd name="connsiteX22" fmla="*/ 602673 w 654627"/>
                  <a:gd name="connsiteY22" fmla="*/ 1465118 h 4811139"/>
                  <a:gd name="connsiteX23" fmla="*/ 581891 w 654627"/>
                  <a:gd name="connsiteY23" fmla="*/ 1579418 h 4811139"/>
                  <a:gd name="connsiteX24" fmla="*/ 561109 w 654627"/>
                  <a:gd name="connsiteY24" fmla="*/ 1849582 h 4811139"/>
                  <a:gd name="connsiteX25" fmla="*/ 550718 w 654627"/>
                  <a:gd name="connsiteY25" fmla="*/ 1891146 h 4811139"/>
                  <a:gd name="connsiteX26" fmla="*/ 519545 w 654627"/>
                  <a:gd name="connsiteY26" fmla="*/ 1984664 h 4811139"/>
                  <a:gd name="connsiteX27" fmla="*/ 509155 w 654627"/>
                  <a:gd name="connsiteY27" fmla="*/ 2057400 h 4811139"/>
                  <a:gd name="connsiteX28" fmla="*/ 529936 w 654627"/>
                  <a:gd name="connsiteY28" fmla="*/ 2161309 h 4811139"/>
                  <a:gd name="connsiteX29" fmla="*/ 561109 w 654627"/>
                  <a:gd name="connsiteY29" fmla="*/ 2327564 h 4811139"/>
                  <a:gd name="connsiteX30" fmla="*/ 581891 w 654627"/>
                  <a:gd name="connsiteY30" fmla="*/ 2379518 h 4811139"/>
                  <a:gd name="connsiteX31" fmla="*/ 592282 w 654627"/>
                  <a:gd name="connsiteY31" fmla="*/ 2400300 h 4811139"/>
                  <a:gd name="connsiteX32" fmla="*/ 602673 w 654627"/>
                  <a:gd name="connsiteY32" fmla="*/ 2441864 h 4811139"/>
                  <a:gd name="connsiteX33" fmla="*/ 613064 w 654627"/>
                  <a:gd name="connsiteY33" fmla="*/ 2473036 h 4811139"/>
                  <a:gd name="connsiteX34" fmla="*/ 623455 w 654627"/>
                  <a:gd name="connsiteY34" fmla="*/ 2576946 h 4811139"/>
                  <a:gd name="connsiteX35" fmla="*/ 613064 w 654627"/>
                  <a:gd name="connsiteY35" fmla="*/ 2618509 h 4811139"/>
                  <a:gd name="connsiteX36" fmla="*/ 561109 w 654627"/>
                  <a:gd name="connsiteY36" fmla="*/ 2712027 h 4811139"/>
                  <a:gd name="connsiteX37" fmla="*/ 529936 w 654627"/>
                  <a:gd name="connsiteY37" fmla="*/ 3002973 h 4811139"/>
                  <a:gd name="connsiteX38" fmla="*/ 519545 w 654627"/>
                  <a:gd name="connsiteY38" fmla="*/ 3106882 h 4811139"/>
                  <a:gd name="connsiteX39" fmla="*/ 477982 w 654627"/>
                  <a:gd name="connsiteY39" fmla="*/ 3314700 h 4811139"/>
                  <a:gd name="connsiteX40" fmla="*/ 467591 w 654627"/>
                  <a:gd name="connsiteY40" fmla="*/ 3387436 h 4811139"/>
                  <a:gd name="connsiteX41" fmla="*/ 446809 w 654627"/>
                  <a:gd name="connsiteY41" fmla="*/ 3512127 h 4811139"/>
                  <a:gd name="connsiteX42" fmla="*/ 342900 w 654627"/>
                  <a:gd name="connsiteY42" fmla="*/ 3657600 h 4811139"/>
                  <a:gd name="connsiteX43" fmla="*/ 280555 w 654627"/>
                  <a:gd name="connsiteY43" fmla="*/ 3751118 h 4811139"/>
                  <a:gd name="connsiteX44" fmla="*/ 249382 w 654627"/>
                  <a:gd name="connsiteY44" fmla="*/ 3823855 h 4811139"/>
                  <a:gd name="connsiteX45" fmla="*/ 218209 w 654627"/>
                  <a:gd name="connsiteY45" fmla="*/ 3875809 h 4811139"/>
                  <a:gd name="connsiteX46" fmla="*/ 207818 w 654627"/>
                  <a:gd name="connsiteY46" fmla="*/ 3906982 h 4811139"/>
                  <a:gd name="connsiteX47" fmla="*/ 197427 w 654627"/>
                  <a:gd name="connsiteY47" fmla="*/ 3969327 h 4811139"/>
                  <a:gd name="connsiteX48" fmla="*/ 166255 w 654627"/>
                  <a:gd name="connsiteY48" fmla="*/ 4000500 h 4811139"/>
                  <a:gd name="connsiteX49" fmla="*/ 135082 w 654627"/>
                  <a:gd name="connsiteY49" fmla="*/ 4052455 h 4811139"/>
                  <a:gd name="connsiteX50" fmla="*/ 124691 w 654627"/>
                  <a:gd name="connsiteY50" fmla="*/ 4073236 h 4811139"/>
                  <a:gd name="connsiteX51" fmla="*/ 103909 w 654627"/>
                  <a:gd name="connsiteY51" fmla="*/ 4125191 h 4811139"/>
                  <a:gd name="connsiteX52" fmla="*/ 83127 w 654627"/>
                  <a:gd name="connsiteY52" fmla="*/ 4187536 h 4811139"/>
                  <a:gd name="connsiteX53" fmla="*/ 62345 w 654627"/>
                  <a:gd name="connsiteY53" fmla="*/ 4291446 h 4811139"/>
                  <a:gd name="connsiteX54" fmla="*/ 72736 w 654627"/>
                  <a:gd name="connsiteY54" fmla="*/ 4457700 h 4811139"/>
                  <a:gd name="connsiteX55" fmla="*/ 83127 w 654627"/>
                  <a:gd name="connsiteY55" fmla="*/ 4499264 h 4811139"/>
                  <a:gd name="connsiteX56" fmla="*/ 93518 w 654627"/>
                  <a:gd name="connsiteY56" fmla="*/ 4551218 h 4811139"/>
                  <a:gd name="connsiteX57" fmla="*/ 83127 w 654627"/>
                  <a:gd name="connsiteY57" fmla="*/ 4759036 h 4811139"/>
                  <a:gd name="connsiteX58" fmla="*/ 62345 w 654627"/>
                  <a:gd name="connsiteY58" fmla="*/ 4769427 h 4811139"/>
                  <a:gd name="connsiteX59" fmla="*/ 0 w 654627"/>
                  <a:gd name="connsiteY59" fmla="*/ 4810991 h 481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54627" h="4811139">
                    <a:moveTo>
                      <a:pt x="31173" y="0"/>
                    </a:moveTo>
                    <a:cubicBezTo>
                      <a:pt x="155864" y="69273"/>
                      <a:pt x="282640" y="134918"/>
                      <a:pt x="405245" y="207818"/>
                    </a:cubicBezTo>
                    <a:cubicBezTo>
                      <a:pt x="411705" y="211659"/>
                      <a:pt x="425673" y="259065"/>
                      <a:pt x="426027" y="259773"/>
                    </a:cubicBezTo>
                    <a:cubicBezTo>
                      <a:pt x="431612" y="270943"/>
                      <a:pt x="441224" y="279776"/>
                      <a:pt x="446809" y="290946"/>
                    </a:cubicBezTo>
                    <a:cubicBezTo>
                      <a:pt x="451707" y="300742"/>
                      <a:pt x="454053" y="311627"/>
                      <a:pt x="457200" y="322118"/>
                    </a:cubicBezTo>
                    <a:cubicBezTo>
                      <a:pt x="464446" y="346270"/>
                      <a:pt x="470008" y="370933"/>
                      <a:pt x="477982" y="394855"/>
                    </a:cubicBezTo>
                    <a:cubicBezTo>
                      <a:pt x="480431" y="402202"/>
                      <a:pt x="485497" y="408445"/>
                      <a:pt x="488373" y="415636"/>
                    </a:cubicBezTo>
                    <a:cubicBezTo>
                      <a:pt x="501154" y="447587"/>
                      <a:pt x="501768" y="461831"/>
                      <a:pt x="509155" y="498764"/>
                    </a:cubicBezTo>
                    <a:cubicBezTo>
                      <a:pt x="505691" y="529937"/>
                      <a:pt x="498764" y="560917"/>
                      <a:pt x="498764" y="592282"/>
                    </a:cubicBezTo>
                    <a:cubicBezTo>
                      <a:pt x="498764" y="601884"/>
                      <a:pt x="509422" y="642480"/>
                      <a:pt x="519545" y="654627"/>
                    </a:cubicBezTo>
                    <a:cubicBezTo>
                      <a:pt x="532088" y="669679"/>
                      <a:pt x="552347" y="678666"/>
                      <a:pt x="561109" y="696191"/>
                    </a:cubicBezTo>
                    <a:cubicBezTo>
                      <a:pt x="571729" y="717432"/>
                      <a:pt x="571275" y="722000"/>
                      <a:pt x="592282" y="737755"/>
                    </a:cubicBezTo>
                    <a:cubicBezTo>
                      <a:pt x="598478" y="742402"/>
                      <a:pt x="606137" y="744682"/>
                      <a:pt x="613064" y="748146"/>
                    </a:cubicBezTo>
                    <a:cubicBezTo>
                      <a:pt x="619991" y="758537"/>
                      <a:pt x="627420" y="768610"/>
                      <a:pt x="633845" y="779318"/>
                    </a:cubicBezTo>
                    <a:cubicBezTo>
                      <a:pt x="637830" y="785959"/>
                      <a:pt x="644236" y="792355"/>
                      <a:pt x="644236" y="800100"/>
                    </a:cubicBezTo>
                    <a:cubicBezTo>
                      <a:pt x="644236" y="814381"/>
                      <a:pt x="636943" y="827723"/>
                      <a:pt x="633845" y="841664"/>
                    </a:cubicBezTo>
                    <a:cubicBezTo>
                      <a:pt x="630014" y="858904"/>
                      <a:pt x="626918" y="876300"/>
                      <a:pt x="623455" y="893618"/>
                    </a:cubicBezTo>
                    <a:cubicBezTo>
                      <a:pt x="626918" y="931718"/>
                      <a:pt x="626342" y="970404"/>
                      <a:pt x="633845" y="1007918"/>
                    </a:cubicBezTo>
                    <a:cubicBezTo>
                      <a:pt x="636883" y="1023107"/>
                      <a:pt x="654627" y="1049482"/>
                      <a:pt x="654627" y="1049482"/>
                    </a:cubicBezTo>
                    <a:cubicBezTo>
                      <a:pt x="651163" y="1094509"/>
                      <a:pt x="648730" y="1139628"/>
                      <a:pt x="644236" y="1184564"/>
                    </a:cubicBezTo>
                    <a:cubicBezTo>
                      <a:pt x="641643" y="1210491"/>
                      <a:pt x="628599" y="1291350"/>
                      <a:pt x="623455" y="1319646"/>
                    </a:cubicBezTo>
                    <a:cubicBezTo>
                      <a:pt x="620296" y="1337022"/>
                      <a:pt x="615562" y="1354117"/>
                      <a:pt x="613064" y="1371600"/>
                    </a:cubicBezTo>
                    <a:cubicBezTo>
                      <a:pt x="608628" y="1402649"/>
                      <a:pt x="606818" y="1434029"/>
                      <a:pt x="602673" y="1465118"/>
                    </a:cubicBezTo>
                    <a:cubicBezTo>
                      <a:pt x="597355" y="1505004"/>
                      <a:pt x="589728" y="1540235"/>
                      <a:pt x="581891" y="1579418"/>
                    </a:cubicBezTo>
                    <a:cubicBezTo>
                      <a:pt x="577792" y="1645009"/>
                      <a:pt x="571720" y="1775307"/>
                      <a:pt x="561109" y="1849582"/>
                    </a:cubicBezTo>
                    <a:cubicBezTo>
                      <a:pt x="559089" y="1863720"/>
                      <a:pt x="554918" y="1877496"/>
                      <a:pt x="550718" y="1891146"/>
                    </a:cubicBezTo>
                    <a:cubicBezTo>
                      <a:pt x="541055" y="1922552"/>
                      <a:pt x="519545" y="1984664"/>
                      <a:pt x="519545" y="1984664"/>
                    </a:cubicBezTo>
                    <a:cubicBezTo>
                      <a:pt x="516082" y="2008909"/>
                      <a:pt x="509155" y="2032909"/>
                      <a:pt x="509155" y="2057400"/>
                    </a:cubicBezTo>
                    <a:cubicBezTo>
                      <a:pt x="509155" y="2105162"/>
                      <a:pt x="517139" y="2122919"/>
                      <a:pt x="529936" y="2161309"/>
                    </a:cubicBezTo>
                    <a:cubicBezTo>
                      <a:pt x="536522" y="2213998"/>
                      <a:pt x="541070" y="2277466"/>
                      <a:pt x="561109" y="2327564"/>
                    </a:cubicBezTo>
                    <a:cubicBezTo>
                      <a:pt x="568036" y="2344882"/>
                      <a:pt x="574543" y="2362374"/>
                      <a:pt x="581891" y="2379518"/>
                    </a:cubicBezTo>
                    <a:cubicBezTo>
                      <a:pt x="584942" y="2386637"/>
                      <a:pt x="589833" y="2392952"/>
                      <a:pt x="592282" y="2400300"/>
                    </a:cubicBezTo>
                    <a:cubicBezTo>
                      <a:pt x="596798" y="2413848"/>
                      <a:pt x="598750" y="2428132"/>
                      <a:pt x="602673" y="2441864"/>
                    </a:cubicBezTo>
                    <a:cubicBezTo>
                      <a:pt x="605682" y="2452395"/>
                      <a:pt x="609600" y="2462645"/>
                      <a:pt x="613064" y="2473036"/>
                    </a:cubicBezTo>
                    <a:cubicBezTo>
                      <a:pt x="616528" y="2507673"/>
                      <a:pt x="623455" y="2542137"/>
                      <a:pt x="623455" y="2576946"/>
                    </a:cubicBezTo>
                    <a:cubicBezTo>
                      <a:pt x="623455" y="2591227"/>
                      <a:pt x="618368" y="2605250"/>
                      <a:pt x="613064" y="2618509"/>
                    </a:cubicBezTo>
                    <a:cubicBezTo>
                      <a:pt x="594684" y="2664459"/>
                      <a:pt x="584902" y="2676338"/>
                      <a:pt x="561109" y="2712027"/>
                    </a:cubicBezTo>
                    <a:cubicBezTo>
                      <a:pt x="514696" y="2851265"/>
                      <a:pt x="546577" y="2736725"/>
                      <a:pt x="529936" y="3002973"/>
                    </a:cubicBezTo>
                    <a:cubicBezTo>
                      <a:pt x="527765" y="3037714"/>
                      <a:pt x="524646" y="3072449"/>
                      <a:pt x="519545" y="3106882"/>
                    </a:cubicBezTo>
                    <a:cubicBezTo>
                      <a:pt x="496024" y="3265649"/>
                      <a:pt x="505530" y="3232055"/>
                      <a:pt x="477982" y="3314700"/>
                    </a:cubicBezTo>
                    <a:cubicBezTo>
                      <a:pt x="474518" y="3338945"/>
                      <a:pt x="467591" y="3362945"/>
                      <a:pt x="467591" y="3387436"/>
                    </a:cubicBezTo>
                    <a:cubicBezTo>
                      <a:pt x="467591" y="3447473"/>
                      <a:pt x="543791" y="3415145"/>
                      <a:pt x="446809" y="3512127"/>
                    </a:cubicBezTo>
                    <a:cubicBezTo>
                      <a:pt x="390705" y="3568231"/>
                      <a:pt x="431461" y="3524757"/>
                      <a:pt x="342900" y="3657600"/>
                    </a:cubicBezTo>
                    <a:lnTo>
                      <a:pt x="280555" y="3751118"/>
                    </a:lnTo>
                    <a:cubicBezTo>
                      <a:pt x="270164" y="3775364"/>
                      <a:pt x="261179" y="3800261"/>
                      <a:pt x="249382" y="3823855"/>
                    </a:cubicBezTo>
                    <a:cubicBezTo>
                      <a:pt x="224984" y="3872651"/>
                      <a:pt x="233763" y="3836924"/>
                      <a:pt x="218209" y="3875809"/>
                    </a:cubicBezTo>
                    <a:cubicBezTo>
                      <a:pt x="214141" y="3885979"/>
                      <a:pt x="210194" y="3896290"/>
                      <a:pt x="207818" y="3906982"/>
                    </a:cubicBezTo>
                    <a:cubicBezTo>
                      <a:pt x="203248" y="3927549"/>
                      <a:pt x="205984" y="3950074"/>
                      <a:pt x="197427" y="3969327"/>
                    </a:cubicBezTo>
                    <a:cubicBezTo>
                      <a:pt x="191459" y="3982755"/>
                      <a:pt x="176646" y="3990109"/>
                      <a:pt x="166255" y="4000500"/>
                    </a:cubicBezTo>
                    <a:cubicBezTo>
                      <a:pt x="146388" y="4060101"/>
                      <a:pt x="169314" y="4006814"/>
                      <a:pt x="135082" y="4052455"/>
                    </a:cubicBezTo>
                    <a:cubicBezTo>
                      <a:pt x="130435" y="4058651"/>
                      <a:pt x="127742" y="4066118"/>
                      <a:pt x="124691" y="4073236"/>
                    </a:cubicBezTo>
                    <a:cubicBezTo>
                      <a:pt x="117343" y="4090380"/>
                      <a:pt x="110283" y="4107662"/>
                      <a:pt x="103909" y="4125191"/>
                    </a:cubicBezTo>
                    <a:cubicBezTo>
                      <a:pt x="96423" y="4145778"/>
                      <a:pt x="88440" y="4166284"/>
                      <a:pt x="83127" y="4187536"/>
                    </a:cubicBezTo>
                    <a:cubicBezTo>
                      <a:pt x="74560" y="4221804"/>
                      <a:pt x="62345" y="4291446"/>
                      <a:pt x="62345" y="4291446"/>
                    </a:cubicBezTo>
                    <a:cubicBezTo>
                      <a:pt x="65809" y="4346864"/>
                      <a:pt x="67211" y="4402449"/>
                      <a:pt x="72736" y="4457700"/>
                    </a:cubicBezTo>
                    <a:cubicBezTo>
                      <a:pt x="74157" y="4471910"/>
                      <a:pt x="80029" y="4485323"/>
                      <a:pt x="83127" y="4499264"/>
                    </a:cubicBezTo>
                    <a:cubicBezTo>
                      <a:pt x="86958" y="4516504"/>
                      <a:pt x="90054" y="4533900"/>
                      <a:pt x="93518" y="4551218"/>
                    </a:cubicBezTo>
                    <a:cubicBezTo>
                      <a:pt x="90054" y="4620491"/>
                      <a:pt x="92936" y="4690374"/>
                      <a:pt x="83127" y="4759036"/>
                    </a:cubicBezTo>
                    <a:cubicBezTo>
                      <a:pt x="82032" y="4766703"/>
                      <a:pt x="68295" y="4764469"/>
                      <a:pt x="62345" y="4769427"/>
                    </a:cubicBezTo>
                    <a:cubicBezTo>
                      <a:pt x="6591" y="4815889"/>
                      <a:pt x="43661" y="4810991"/>
                      <a:pt x="0" y="4810991"/>
                    </a:cubicBezTo>
                  </a:path>
                </a:pathLst>
              </a:custGeom>
              <a:blipFill>
                <a:blip r:embed="rId2">
                  <a:alphaModFix amt="42000"/>
                </a:blip>
                <a:tile tx="0" ty="0" sx="100000" sy="100000" flip="none" algn="tl"/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46288-9D1A-4BBA-A6F2-9B6648E70737}"/>
                  </a:ext>
                </a:extLst>
              </p:cNvPr>
              <p:cNvSpPr txBox="1"/>
              <p:nvPr/>
            </p:nvSpPr>
            <p:spPr>
              <a:xfrm>
                <a:off x="22692" y="567305"/>
                <a:ext cx="158304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Conduction Pore</a:t>
                </a:r>
                <a:endParaRPr lang="en-US" b="1" dirty="0"/>
              </a:p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AF6FA5-C49A-4B9B-81F1-196027D66839}"/>
                  </a:ext>
                </a:extLst>
              </p:cNvPr>
              <p:cNvSpPr/>
              <p:nvPr/>
            </p:nvSpPr>
            <p:spPr>
              <a:xfrm>
                <a:off x="4478402" y="5618755"/>
                <a:ext cx="2005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cs typeface="Aharoni" panose="02010803020104030203" pitchFamily="2" charset="-79"/>
                  </a:rPr>
                  <a:t>Gating Structure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363D5F-94AF-46D3-9608-34AE4FA4BA29}"/>
                  </a:ext>
                </a:extLst>
              </p:cNvPr>
              <p:cNvSpPr txBox="1"/>
              <p:nvPr/>
            </p:nvSpPr>
            <p:spPr>
              <a:xfrm>
                <a:off x="-173266" y="5848290"/>
                <a:ext cx="158304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Conduction Pore</a:t>
                </a:r>
              </a:p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8591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Page </a:t>
            </a:r>
            <a:fld id="{A75094AC-2589-4DC0-A0B8-D43EDCC11086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4154" y="3079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000" dirty="0"/>
              <a:t>Channels are Source of Signal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1E4106E-7901-4645-AA42-C61A72A6B6DC}"/>
              </a:ext>
            </a:extLst>
          </p:cNvPr>
          <p:cNvSpPr/>
          <p:nvPr/>
        </p:nvSpPr>
        <p:spPr bwMode="auto">
          <a:xfrm>
            <a:off x="7871192" y="3368117"/>
            <a:ext cx="188394" cy="2315867"/>
          </a:xfrm>
          <a:prstGeom prst="downArrow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C41E1B-6DEC-4D0A-AD70-EE830673DFE1}"/>
              </a:ext>
            </a:extLst>
          </p:cNvPr>
          <p:cNvGrpSpPr/>
          <p:nvPr/>
        </p:nvGrpSpPr>
        <p:grpSpPr>
          <a:xfrm>
            <a:off x="3265854" y="1353341"/>
            <a:ext cx="6426200" cy="3378200"/>
            <a:chOff x="3265854" y="1353341"/>
            <a:chExt cx="6426200" cy="3378200"/>
          </a:xfrm>
        </p:grpSpPr>
        <p:pic>
          <p:nvPicPr>
            <p:cNvPr id="112644" name="Picture 4" descr="3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854" y="1353341"/>
              <a:ext cx="6426200" cy="337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90DA83-A7FF-4B06-A59B-5315BC7F3036}"/>
                </a:ext>
              </a:extLst>
            </p:cNvPr>
            <p:cNvSpPr/>
            <p:nvPr/>
          </p:nvSpPr>
          <p:spPr bwMode="auto">
            <a:xfrm>
              <a:off x="7488980" y="1579401"/>
              <a:ext cx="355995" cy="2926080"/>
            </a:xfrm>
            <a:prstGeom prst="downArrow">
              <a:avLst>
                <a:gd name="adj1" fmla="val 41170"/>
                <a:gd name="adj2" fmla="val 50000"/>
              </a:avLst>
            </a:prstGeom>
            <a:blipFill>
              <a:blip r:embed="rId4"/>
              <a:tile tx="0" ty="0" sx="100000" sy="100000" flip="none" algn="tl"/>
            </a:blipFill>
            <a:ln w="25400" cap="flat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915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CEA8D-4E77-4363-AA50-A3B5E2CC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FD0E57-F9F6-49C2-B5B5-07D2DD65AF45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99AB581-74E1-4297-A90D-F1AA019F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19600"/>
            <a:ext cx="2475378" cy="1410779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28EB75-C7A5-4BD1-9A88-3BCFCD186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03" y="45950"/>
            <a:ext cx="5682258" cy="396086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B54755-A93D-4787-AE8D-A8BFDA07ACD0}"/>
              </a:ext>
            </a:extLst>
          </p:cNvPr>
          <p:cNvGrpSpPr/>
          <p:nvPr/>
        </p:nvGrpSpPr>
        <p:grpSpPr>
          <a:xfrm>
            <a:off x="304800" y="4451447"/>
            <a:ext cx="4419600" cy="2254153"/>
            <a:chOff x="609600" y="3810000"/>
            <a:chExt cx="4419600" cy="17969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06E58-25EC-489D-9A0A-977A0075CD2E}"/>
                </a:ext>
              </a:extLst>
            </p:cNvPr>
            <p:cNvSpPr txBox="1"/>
            <p:nvPr/>
          </p:nvSpPr>
          <p:spPr>
            <a:xfrm>
              <a:off x="762000" y="4037293"/>
              <a:ext cx="3962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Classical cable theory of transmission lines, telegrapher’s equations, </a:t>
              </a:r>
              <a:r>
                <a:rPr lang="en-US" sz="1200" b="1" dirty="0">
                  <a:solidFill>
                    <a:srgbClr val="740000"/>
                  </a:solidFill>
                  <a:latin typeface="Arial Black" panose="020B0A04020102020204" pitchFamily="34" charset="0"/>
                </a:rPr>
                <a:t>Kelvin, Hodgkin, Noble,</a:t>
              </a:r>
              <a:br>
                <a:rPr lang="en-US" sz="1200" b="1" dirty="0">
                  <a:solidFill>
                    <a:srgbClr val="740000"/>
                  </a:solidFill>
                  <a:latin typeface="Arial Black" panose="020B0A04020102020204" pitchFamily="34" charset="0"/>
                </a:rPr>
              </a:br>
              <a:r>
                <a:rPr lang="en-US" sz="1200" b="1" dirty="0"/>
                <a:t>including 3D-cable theory, ~10 papers, e.g.,</a:t>
              </a:r>
              <a:r>
                <a:rPr lang="en-US" sz="800" b="1" dirty="0"/>
                <a:t> </a:t>
              </a:r>
              <a:br>
                <a:rPr lang="en-US" sz="800" b="1" dirty="0"/>
              </a:br>
              <a:br>
                <a:rPr lang="en-US" sz="800" b="1" dirty="0"/>
              </a:br>
              <a:r>
                <a:rPr lang="en-US" sz="1000" b="1" dirty="0"/>
                <a:t>Barcilon, Cole, Eisenberg. 1971. Singular Perturbation …  SIAM J. Appl. Math. 21:339-354.</a:t>
              </a:r>
            </a:p>
            <a:p>
              <a:pPr algn="ctr"/>
              <a:endParaRPr lang="en-US" sz="1000" b="1" dirty="0"/>
            </a:p>
            <a:p>
              <a:pPr algn="ctr"/>
              <a:r>
                <a:rPr lang="en-US" sz="1000" b="1" dirty="0"/>
                <a:t>Another talk, another time!</a:t>
              </a:r>
            </a:p>
            <a:p>
              <a:endParaRPr lang="en-US" sz="1200" b="1" dirty="0"/>
            </a:p>
          </p:txBody>
        </p:sp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B8F96C70-525E-44D2-9C32-E3370DB33A0B}"/>
                </a:ext>
              </a:extLst>
            </p:cNvPr>
            <p:cNvSpPr/>
            <p:nvPr/>
          </p:nvSpPr>
          <p:spPr bwMode="auto">
            <a:xfrm>
              <a:off x="609600" y="3810000"/>
              <a:ext cx="4419600" cy="1504411"/>
            </a:xfrm>
            <a:prstGeom prst="wedgeEllipseCallout">
              <a:avLst>
                <a:gd name="adj1" fmla="val 74862"/>
                <a:gd name="adj2" fmla="val -337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737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5000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3"/>
          <p:cNvSpPr>
            <a:spLocks noGrp="1" noChangeArrowheads="1"/>
          </p:cNvSpPr>
          <p:nvPr>
            <p:ph idx="4294967295"/>
            <p:custDataLst>
              <p:tags r:id="rId2"/>
            </p:custDataLst>
          </p:nvPr>
        </p:nvSpPr>
        <p:spPr>
          <a:xfrm>
            <a:off x="1535921" y="224644"/>
            <a:ext cx="9144000" cy="6156684"/>
          </a:xfrm>
        </p:spPr>
        <p:txBody>
          <a:bodyPr/>
          <a:lstStyle/>
          <a:p>
            <a:pPr algn="ctr" eaLnBrk="1" hangingPunct="1">
              <a:buNone/>
            </a:pPr>
            <a:r>
              <a:rPr lang="en-US" sz="1200" dirty="0">
                <a:solidFill>
                  <a:srgbClr val="19066A"/>
                </a:solidFill>
                <a:latin typeface="Arial Black" panose="020B0A04020102020204" pitchFamily="34" charset="0"/>
              </a:rPr>
              <a:t>Device </a:t>
            </a:r>
            <a:r>
              <a:rPr lang="en-US" sz="1200" b="1" dirty="0">
                <a:solidFill>
                  <a:srgbClr val="19066A"/>
                </a:solidFill>
              </a:rPr>
              <a:t>converts </a:t>
            </a:r>
            <a:r>
              <a:rPr lang="en-US" sz="1200" b="1" u="sng" dirty="0">
                <a:solidFill>
                  <a:srgbClr val="19066A"/>
                </a:solidFill>
              </a:rPr>
              <a:t>Input to Output</a:t>
            </a:r>
            <a:r>
              <a:rPr lang="en-US" sz="1200" b="1" dirty="0">
                <a:solidFill>
                  <a:srgbClr val="19066A"/>
                </a:solidFill>
              </a:rPr>
              <a:t> </a:t>
            </a:r>
            <a:r>
              <a:rPr lang="en-US" sz="1200" dirty="0">
                <a:solidFill>
                  <a:srgbClr val="19066A"/>
                </a:solidFill>
                <a:latin typeface="Arial Black" panose="020B0A04020102020204" pitchFamily="34" charset="0"/>
              </a:rPr>
              <a:t>by a simple ‘law’ </a:t>
            </a:r>
            <a:endParaRPr lang="en-US" sz="1800" dirty="0">
              <a:solidFill>
                <a:srgbClr val="19066A"/>
              </a:solidFill>
              <a:latin typeface="Arial Black" panose="020B0A04020102020204" pitchFamily="34" charset="0"/>
            </a:endParaRPr>
          </a:p>
        </p:txBody>
      </p:sp>
      <p:sp>
        <p:nvSpPr>
          <p:cNvPr id="19865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763000" y="6400800"/>
            <a:ext cx="1905000" cy="457200"/>
          </a:xfrm>
          <a:noFill/>
        </p:spPr>
        <p:txBody>
          <a:bodyPr/>
          <a:lstStyle/>
          <a:p>
            <a:pPr fontAlgn="base">
              <a:spcAft>
                <a:spcPct val="0"/>
              </a:spcAft>
            </a:pPr>
            <a:fld id="{1A2F9E4D-DB14-40F3-89FC-23CB76837D94}" type="slidenum">
              <a:rPr lang="en-US">
                <a:solidFill>
                  <a:srgbClr val="19066A"/>
                </a:solidFill>
                <a:cs typeface="Arial" pitchFamily="34" charset="0"/>
              </a:rPr>
              <a:pPr fontAlgn="base">
                <a:spcAft>
                  <a:spcPct val="0"/>
                </a:spcAft>
              </a:pPr>
              <a:t>55</a:t>
            </a:fld>
            <a:endParaRPr lang="en-US" dirty="0">
              <a:solidFill>
                <a:srgbClr val="19066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0293" y="509633"/>
            <a:ext cx="8352928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19066A"/>
                </a:solidFill>
                <a:latin typeface="Arial Black" panose="020B0A04020102020204" pitchFamily="34" charset="0"/>
                <a:cs typeface="Arial"/>
              </a:rPr>
              <a:t>Device is ROBUST and TRANSFERRABLE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19066A"/>
                </a:solidFill>
                <a:latin typeface="Arial Black" panose="020B0A04020102020204" pitchFamily="34" charset="0"/>
                <a:cs typeface="Arial"/>
              </a:rPr>
              <a:t>because it uses POWER and has complexity!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29134" y="2348880"/>
            <a:ext cx="770523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74415" y="6320055"/>
            <a:ext cx="52097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Dotted lines outline: </a:t>
            </a:r>
            <a:r>
              <a:rPr lang="en-US" sz="105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current mirrors  (red);</a:t>
            </a: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en-US" sz="1050" dirty="0">
                <a:solidFill>
                  <a:srgbClr val="1407B9"/>
                </a:solidFill>
                <a:latin typeface="Arial" pitchFamily="34" charset="0"/>
                <a:cs typeface="Arial" pitchFamily="34" charset="0"/>
              </a:rPr>
              <a:t>differential amplifiers (blue);</a:t>
            </a: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 </a:t>
            </a:r>
            <a:b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class A </a:t>
            </a:r>
            <a:r>
              <a:rPr lang="en-US" sz="1050" b="1" dirty="0">
                <a:solidFill>
                  <a:srgbClr val="E444BA"/>
                </a:solidFill>
                <a:latin typeface="Arial" pitchFamily="34" charset="0"/>
                <a:cs typeface="Arial" pitchFamily="34" charset="0"/>
              </a:rPr>
              <a:t>gain stage (magenta); </a:t>
            </a:r>
            <a:r>
              <a:rPr lang="en-US" sz="1050" b="1" dirty="0">
                <a:solidFill>
                  <a:srgbClr val="00884B"/>
                </a:solidFill>
                <a:latin typeface="Arial" pitchFamily="34" charset="0"/>
                <a:cs typeface="Arial" pitchFamily="34" charset="0"/>
              </a:rPr>
              <a:t>voltage level shifter (green);</a:t>
            </a:r>
            <a:r>
              <a:rPr lang="en-US" sz="105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output stage (cyan</a:t>
            </a:r>
            <a:r>
              <a:rPr lang="en-US" sz="1050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).</a:t>
            </a:r>
            <a:endParaRPr lang="en-US" sz="16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8462" y="1533759"/>
            <a:ext cx="6289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Circuit Diagram of common 741 op-amp: Twenty transistors needed to make linear robust device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904312" y="3825044"/>
            <a:ext cx="504056" cy="568762"/>
          </a:xfrm>
          <a:prstGeom prst="round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904312" y="3825044"/>
            <a:ext cx="432048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444372" y="3032956"/>
            <a:ext cx="216024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9228348" y="3032956"/>
            <a:ext cx="432048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655031" y="1906938"/>
            <a:ext cx="8967668" cy="4469682"/>
            <a:chOff x="131031" y="1906938"/>
            <a:chExt cx="8967668" cy="4469682"/>
          </a:xfrm>
        </p:grpSpPr>
        <p:grpSp>
          <p:nvGrpSpPr>
            <p:cNvPr id="12" name="Group 11"/>
            <p:cNvGrpSpPr/>
            <p:nvPr/>
          </p:nvGrpSpPr>
          <p:grpSpPr>
            <a:xfrm>
              <a:off x="131031" y="1906938"/>
              <a:ext cx="8967668" cy="4469682"/>
              <a:chOff x="136293" y="1591095"/>
              <a:chExt cx="8967668" cy="446968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36293" y="2744924"/>
                <a:ext cx="8640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  <a:br>
                  <a:rPr lang="en-US" sz="16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sz="1600" b="1" i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V</a:t>
                </a:r>
                <a:r>
                  <a:rPr lang="en-US" sz="1600" b="1" i="1" baseline="-25000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en-US" sz="800" b="1" i="1" baseline="-25000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600" b="1" i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(t)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668344" y="3206595"/>
                <a:ext cx="12241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  <a:br>
                  <a:rPr lang="en-US" sz="16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sz="1600" b="1" i="1" dirty="0" err="1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V</a:t>
                </a:r>
                <a:r>
                  <a:rPr lang="en-US" sz="1600" b="1" i="1" baseline="-25000" dirty="0" err="1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out</a:t>
                </a:r>
                <a:r>
                  <a:rPr lang="en-US" sz="1600" b="1" i="1" baseline="-25000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600" b="1" i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(t)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617657" y="5445224"/>
                <a:ext cx="148630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rgbClr val="0C0470"/>
                    </a:solidFill>
                    <a:latin typeface="Arial Black" panose="020B0A04020102020204" pitchFamily="34" charset="0"/>
                    <a:cs typeface="Arial" pitchFamily="34" charset="0"/>
                  </a:rPr>
                  <a:t>Power Supply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Dirichlet Boundary Condition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independent of time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and everything else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752424" y="1660717"/>
                <a:ext cx="1140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rgbClr val="0C0470"/>
                    </a:solidFill>
                    <a:latin typeface="Arial Black" panose="020B0A04020102020204" pitchFamily="34" charset="0"/>
                    <a:cs typeface="Arial" pitchFamily="34" charset="0"/>
                  </a:rPr>
                  <a:t>Power Supply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705133" y="1591095"/>
                <a:ext cx="7143750" cy="4400550"/>
                <a:chOff x="705133" y="1591095"/>
                <a:chExt cx="7143750" cy="440055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133" y="1591095"/>
                  <a:ext cx="7143750" cy="4400550"/>
                </a:xfrm>
                <a:prstGeom prst="rect">
                  <a:avLst/>
                </a:prstGeom>
              </p:spPr>
            </p:pic>
            <p:grpSp>
              <p:nvGrpSpPr>
                <p:cNvPr id="9" name="Group 8"/>
                <p:cNvGrpSpPr/>
                <p:nvPr/>
              </p:nvGrpSpPr>
              <p:grpSpPr>
                <a:xfrm>
                  <a:off x="708790" y="2420889"/>
                  <a:ext cx="946886" cy="675620"/>
                  <a:chOff x="708790" y="2420889"/>
                  <a:chExt cx="946886" cy="675620"/>
                </a:xfrm>
              </p:grpSpPr>
              <p:sp useBgFill="1">
                <p:nvSpPr>
                  <p:cNvPr id="7" name="Rectangle 6"/>
                  <p:cNvSpPr/>
                  <p:nvPr/>
                </p:nvSpPr>
                <p:spPr bwMode="auto">
                  <a:xfrm>
                    <a:off x="708790" y="2420889"/>
                    <a:ext cx="946886" cy="523220"/>
                  </a:xfrm>
                  <a:prstGeom prst="rect">
                    <a:avLst/>
                  </a:prstGeom>
                  <a:ln w="254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137160" rIns="91440" bIns="13716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 useBgFill="1">
                <p:nvSpPr>
                  <p:cNvPr id="13" name="Rectangle 12"/>
                  <p:cNvSpPr/>
                  <p:nvPr/>
                </p:nvSpPr>
                <p:spPr bwMode="auto">
                  <a:xfrm>
                    <a:off x="861190" y="2573289"/>
                    <a:ext cx="434446" cy="523220"/>
                  </a:xfrm>
                  <a:prstGeom prst="rect">
                    <a:avLst/>
                  </a:prstGeom>
                  <a:ln w="254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137160" rIns="91440" bIns="13716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</p:grpSp>
          </p:grpSp>
        </p:grpSp>
        <p:sp useBgFill="1">
          <p:nvSpPr>
            <p:cNvPr id="20" name="Rectangle 19"/>
            <p:cNvSpPr/>
            <p:nvPr/>
          </p:nvSpPr>
          <p:spPr bwMode="auto">
            <a:xfrm>
              <a:off x="7380312" y="3834141"/>
              <a:ext cx="419308" cy="523220"/>
            </a:xfrm>
            <a:prstGeom prst="rect">
              <a:avLst/>
            </a:prstGeom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570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61682" y="115502"/>
            <a:ext cx="8301788" cy="1474704"/>
          </a:xfrm>
        </p:spPr>
        <p:txBody>
          <a:bodyPr/>
          <a:lstStyle/>
          <a:p>
            <a:r>
              <a:rPr lang="en-US" b="1" dirty="0">
                <a:solidFill>
                  <a:srgbClr val="0C0470"/>
                </a:solidFill>
              </a:rPr>
              <a:t>Integrated Circuit </a:t>
            </a:r>
            <a:br>
              <a:rPr lang="en-US" b="1" dirty="0">
                <a:solidFill>
                  <a:srgbClr val="0C0470"/>
                </a:solidFill>
              </a:rPr>
            </a:br>
            <a:r>
              <a:rPr lang="en-US" sz="3200" i="1" dirty="0">
                <a:solidFill>
                  <a:srgbClr val="0C0470"/>
                </a:solidFill>
              </a:rPr>
              <a:t>Technology as of ~2014</a:t>
            </a:r>
            <a:br>
              <a:rPr lang="en-US" sz="3200" i="1" dirty="0">
                <a:solidFill>
                  <a:srgbClr val="0C0470"/>
                </a:solidFill>
              </a:rPr>
            </a:br>
            <a:r>
              <a:rPr lang="en-US" sz="1800" b="1" i="1" dirty="0">
                <a:solidFill>
                  <a:srgbClr val="0C0470"/>
                </a:solidFill>
              </a:rPr>
              <a:t>IBM Power8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9228" y="6150692"/>
            <a:ext cx="1905000" cy="457200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B1201815-1F02-4095-9708-CD811CD30369}" type="slidenum">
              <a:rPr lang="en-US"/>
              <a:pPr fontAlgn="base">
                <a:spcAft>
                  <a:spcPct val="0"/>
                </a:spcAft>
                <a:defRPr/>
              </a:pPr>
              <a:t>56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47528" y="2595307"/>
            <a:ext cx="962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C0470"/>
                </a:solidFill>
                <a:latin typeface="Arial" pitchFamily="34" charset="0"/>
                <a:cs typeface="Arial" pitchFamily="34" charset="0"/>
              </a:rPr>
              <a:t>Too small to see!</a:t>
            </a:r>
          </a:p>
        </p:txBody>
      </p:sp>
      <p:sp>
        <p:nvSpPr>
          <p:cNvPr id="3" name="Explosion 2 2"/>
          <p:cNvSpPr/>
          <p:nvPr/>
        </p:nvSpPr>
        <p:spPr bwMode="auto">
          <a:xfrm>
            <a:off x="1148347" y="2133600"/>
            <a:ext cx="2383825" cy="1890169"/>
          </a:xfrm>
          <a:prstGeom prst="irregularSeal2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258050" name="Picture 2" descr="IBM Power8 die shot, high 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40" y="1654892"/>
            <a:ext cx="6096000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604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2D238-9053-4F25-A740-8FF6EC95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D8906A4-8762-44BC-ADF1-6606C8A08B9F}" type="slidenum">
              <a:rPr lang="en-US" sz="1400">
                <a:solidFill>
                  <a:srgbClr val="000000"/>
                </a:solidFill>
                <a:latin typeface="Times" pitchFamily="18" charset="0"/>
                <a:cs typeface="Arial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z="1400" dirty="0">
              <a:solidFill>
                <a:srgbClr val="000000"/>
              </a:solidFill>
              <a:latin typeface="Times" pitchFamily="18" charset="0"/>
              <a:cs typeface="Arial" charset="0"/>
            </a:endParaRPr>
          </a:p>
        </p:txBody>
      </p:sp>
      <p:pic>
        <p:nvPicPr>
          <p:cNvPr id="773122" name="Picture 2" descr="http://www.buzznutrition.com/wp-content/uploads/2015/06/hugely-detailed-metabolic-pathways-e1433384359639.png">
            <a:extLst>
              <a:ext uri="{FF2B5EF4-FFF2-40B4-BE49-F238E27FC236}">
                <a16:creationId xmlns:a16="http://schemas.microsoft.com/office/drawing/2014/main" id="{6104056F-A538-4BAD-BBD1-BEDAF04A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977130"/>
            <a:ext cx="9143999" cy="588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B5F202-DAC1-4CF6-9148-E09C36E2A7A1}"/>
              </a:ext>
            </a:extLst>
          </p:cNvPr>
          <p:cNvSpPr/>
          <p:nvPr/>
        </p:nvSpPr>
        <p:spPr>
          <a:xfrm>
            <a:off x="4329452" y="121146"/>
            <a:ext cx="342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19066A"/>
                </a:solidFill>
                <a:latin typeface="Arial" pitchFamily="34" charset="0"/>
                <a:cs typeface="Arial" pitchFamily="34" charset="0"/>
              </a:rPr>
              <a:t>METABOLISM is a big deal</a:t>
            </a:r>
            <a:endParaRPr lang="en-US" sz="2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853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A1695-1084-4CAC-94D1-97FB330C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C984FC-7B4B-417F-8041-1B89A1BBECA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68C647-FA25-41C6-8C60-4BD74553FA3B}"/>
              </a:ext>
            </a:extLst>
          </p:cNvPr>
          <p:cNvGrpSpPr/>
          <p:nvPr/>
        </p:nvGrpSpPr>
        <p:grpSpPr>
          <a:xfrm>
            <a:off x="213603" y="0"/>
            <a:ext cx="11455894" cy="6619875"/>
            <a:chOff x="213603" y="0"/>
            <a:chExt cx="11455894" cy="66198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D96EE9-7FE0-467D-867A-D2582398B334}"/>
                </a:ext>
              </a:extLst>
            </p:cNvPr>
            <p:cNvGrpSpPr/>
            <p:nvPr/>
          </p:nvGrpSpPr>
          <p:grpSpPr>
            <a:xfrm>
              <a:off x="213603" y="0"/>
              <a:ext cx="3687004" cy="3377903"/>
              <a:chOff x="401861" y="209774"/>
              <a:chExt cx="3687004" cy="337790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AEDDB6C-CF3C-4D80-B11E-4730097B3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1861" y="837333"/>
                <a:ext cx="3687004" cy="2750344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BFAAAC-49DD-4437-8D38-40AD55A4C0E5}"/>
                  </a:ext>
                </a:extLst>
              </p:cNvPr>
              <p:cNvSpPr txBox="1"/>
              <p:nvPr/>
            </p:nvSpPr>
            <p:spPr>
              <a:xfrm>
                <a:off x="1121189" y="209774"/>
                <a:ext cx="22483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Muscle 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Skeletal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D17C831-97EB-43B3-9D59-7B23C527CAE3}"/>
                </a:ext>
              </a:extLst>
            </p:cNvPr>
            <p:cNvGrpSpPr/>
            <p:nvPr/>
          </p:nvGrpSpPr>
          <p:grpSpPr>
            <a:xfrm>
              <a:off x="4506016" y="851647"/>
              <a:ext cx="3631788" cy="3400718"/>
              <a:chOff x="4280106" y="2277035"/>
              <a:chExt cx="3631788" cy="340071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C3FB805-6BA3-4D0A-B632-E4C8191E0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0106" y="2976394"/>
                <a:ext cx="3631788" cy="270135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FF1693-9293-432C-A6C6-C14EB7C651B6}"/>
                      </a:ext>
                    </a:extLst>
                  </p:cNvPr>
                  <p:cNvSpPr txBox="1"/>
                  <p:nvPr/>
                </p:nvSpPr>
                <p:spPr>
                  <a:xfrm>
                    <a:off x="4888159" y="2277035"/>
                    <a:ext cx="2248348" cy="6993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rPr>
                      <a:t>Nerve</a:t>
                    </a:r>
                    <a14:m>
                      <m:oMath xmlns:m="http://schemas.openxmlformats.org/officeDocument/2006/math"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rPr>
                      <a:t> Muscle </a:t>
                    </a:r>
                    <a:b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rPr>
                    </a:b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rPr>
                      <a:t>Synapse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FF1693-9293-432C-A6C6-C14EB7C651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8159" y="2277035"/>
                    <a:ext cx="2248348" cy="69935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4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259577-5CC5-4CB2-8DF2-F8828CBEB57A}"/>
                </a:ext>
              </a:extLst>
            </p:cNvPr>
            <p:cNvGrpSpPr/>
            <p:nvPr/>
          </p:nvGrpSpPr>
          <p:grpSpPr>
            <a:xfrm>
              <a:off x="8743213" y="1880113"/>
              <a:ext cx="2926284" cy="4739762"/>
              <a:chOff x="8743213" y="1880113"/>
              <a:chExt cx="2926284" cy="473976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F33D536-D91A-4E5E-B255-5CC2A329D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213" y="2444829"/>
                <a:ext cx="2926284" cy="417504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0B66CD-09FE-4C88-829C-45801C421FCF}"/>
                  </a:ext>
                </a:extLst>
              </p:cNvPr>
              <p:cNvSpPr txBox="1"/>
              <p:nvPr/>
            </p:nvSpPr>
            <p:spPr>
              <a:xfrm>
                <a:off x="9180460" y="1880113"/>
                <a:ext cx="2248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Mitchocondrion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948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465C9B-60E1-4553-908C-4E5F38F117C9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EDEFA-DAB5-44CD-B35F-E2F13833825F}"/>
              </a:ext>
            </a:extLst>
          </p:cNvPr>
          <p:cNvSpPr txBox="1"/>
          <p:nvPr/>
        </p:nvSpPr>
        <p:spPr>
          <a:xfrm>
            <a:off x="740229" y="2788728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Cell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contains many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BDF3C-9565-4D10-BAB0-989D06632E32}"/>
              </a:ext>
            </a:extLst>
          </p:cNvPr>
          <p:cNvSpPr txBox="1"/>
          <p:nvPr/>
        </p:nvSpPr>
        <p:spPr>
          <a:xfrm>
            <a:off x="-251927" y="919067"/>
            <a:ext cx="481981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/>
              </a:rPr>
              <a:t>Structural Complexity of Life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the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/>
              </a:rPr>
              <a:t>Hierarchy of Devices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D67A9A-3816-4ED3-9602-1D376F5AB87F}"/>
              </a:ext>
            </a:extLst>
          </p:cNvPr>
          <p:cNvGrpSpPr/>
          <p:nvPr/>
        </p:nvGrpSpPr>
        <p:grpSpPr>
          <a:xfrm>
            <a:off x="4343400" y="28702"/>
            <a:ext cx="6719399" cy="6327143"/>
            <a:chOff x="4343400" y="28702"/>
            <a:chExt cx="6719399" cy="6327143"/>
          </a:xfrm>
        </p:grpSpPr>
        <p:pic>
          <p:nvPicPr>
            <p:cNvPr id="2050" name="Picture 2" descr="C:\Users\Bob Eisenberg\Documents\Talk\Animal Cell WONDERFU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609600"/>
              <a:ext cx="6719399" cy="5746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86AE075-58E4-44DE-92FC-495584097B83}"/>
                </a:ext>
              </a:extLst>
            </p:cNvPr>
            <p:cNvCxnSpPr>
              <a:cxnSpLocks/>
            </p:cNvCxnSpPr>
            <p:nvPr/>
          </p:nvCxnSpPr>
          <p:spPr>
            <a:xfrm>
              <a:off x="5222837" y="398034"/>
              <a:ext cx="552943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03F62B1-C52D-4307-9AC7-B6C11CBEECAF}"/>
                    </a:ext>
                  </a:extLst>
                </p:cNvPr>
                <p:cNvSpPr txBox="1"/>
                <p:nvPr/>
              </p:nvSpPr>
              <p:spPr>
                <a:xfrm>
                  <a:off x="6976334" y="28702"/>
                  <a:ext cx="12586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10 </m:t>
                        </m:r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03F62B1-C52D-4307-9AC7-B6C11CBEE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6334" y="28702"/>
                  <a:ext cx="1258645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205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E1D97-6AD7-4E2C-A862-CFC2696161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C3E78E16-9912-40CE-B9C8-0541DF1F2A59}" type="slidenum">
              <a:rPr lang="en-US">
                <a:solidFill>
                  <a:srgbClr val="333399">
                    <a:lumMod val="50000"/>
                  </a:srgbClr>
                </a:solidFill>
              </a:rPr>
              <a:pPr fontAlgn="base">
                <a:spcAft>
                  <a:spcPct val="0"/>
                </a:spcAft>
                <a:defRPr/>
              </a:pPr>
              <a:t>6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2937-C156-4E51-84DF-93892CB2007F}"/>
              </a:ext>
            </a:extLst>
          </p:cNvPr>
          <p:cNvSpPr txBox="1"/>
          <p:nvPr/>
        </p:nvSpPr>
        <p:spPr>
          <a:xfrm>
            <a:off x="1453296" y="578339"/>
            <a:ext cx="94069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Biological System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Nerve Cell is a Hierarchy of Devices</a:t>
            </a:r>
            <a:br>
              <a:rPr lang="en-US" sz="4000" b="1" dirty="0">
                <a:solidFill>
                  <a:srgbClr val="A62C9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Cell Body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b="1" dirty="0">
                <a:solidFill>
                  <a:srgbClr val="A62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Dendrites,</a:t>
            </a:r>
            <a:r>
              <a:rPr lang="en-US" sz="2000" b="1" dirty="0">
                <a:solidFill>
                  <a:srgbClr val="A62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Axon,</a:t>
            </a:r>
            <a:r>
              <a:rPr lang="en-US" sz="2000" b="1" dirty="0">
                <a:solidFill>
                  <a:srgbClr val="A62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Terminals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CDC35-64F3-400D-92FB-3D197AB56930}"/>
              </a:ext>
            </a:extLst>
          </p:cNvPr>
          <p:cNvSpPr txBox="1"/>
          <p:nvPr/>
        </p:nvSpPr>
        <p:spPr>
          <a:xfrm>
            <a:off x="5134207" y="209007"/>
            <a:ext cx="19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AC35B3-BA46-43A4-8834-41CD8C08317A}"/>
              </a:ext>
            </a:extLst>
          </p:cNvPr>
          <p:cNvGrpSpPr/>
          <p:nvPr/>
        </p:nvGrpSpPr>
        <p:grpSpPr>
          <a:xfrm>
            <a:off x="5841960" y="2260995"/>
            <a:ext cx="4594189" cy="3449242"/>
            <a:chOff x="5841960" y="2260995"/>
            <a:chExt cx="4594189" cy="34492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043FC7-DE4F-43D0-9714-94B5CE351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960" y="2260995"/>
              <a:ext cx="4594189" cy="34492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769109-988B-47E2-B183-998C834A6D12}"/>
                </a:ext>
              </a:extLst>
            </p:cNvPr>
            <p:cNvSpPr txBox="1"/>
            <p:nvPr/>
          </p:nvSpPr>
          <p:spPr>
            <a:xfrm>
              <a:off x="7167058" y="3059668"/>
              <a:ext cx="818702" cy="2169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B67987-705C-48E0-AFC3-012EEB8CD6C9}"/>
              </a:ext>
            </a:extLst>
          </p:cNvPr>
          <p:cNvGrpSpPr/>
          <p:nvPr/>
        </p:nvGrpSpPr>
        <p:grpSpPr>
          <a:xfrm>
            <a:off x="1326940" y="2456255"/>
            <a:ext cx="2753794" cy="3253982"/>
            <a:chOff x="1326940" y="2456255"/>
            <a:chExt cx="2753794" cy="32539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16232B-2601-475D-BC9B-5BB2879F20B5}"/>
                </a:ext>
              </a:extLst>
            </p:cNvPr>
            <p:cNvGrpSpPr/>
            <p:nvPr/>
          </p:nvGrpSpPr>
          <p:grpSpPr>
            <a:xfrm>
              <a:off x="1326940" y="2456255"/>
              <a:ext cx="2753794" cy="3253982"/>
              <a:chOff x="5049086" y="2260995"/>
              <a:chExt cx="2753794" cy="3253982"/>
            </a:xfrm>
          </p:grpSpPr>
          <p:pic>
            <p:nvPicPr>
              <p:cNvPr id="248834" name="Picture 2" descr="http://pediaa.com/wp-content/uploads/2017/09/Difference-Between-Myelinated-and-Unmyelinated-Nerve-Fibers-2.png">
                <a:extLst>
                  <a:ext uri="{FF2B5EF4-FFF2-40B4-BE49-F238E27FC236}">
                    <a16:creationId xmlns:a16="http://schemas.microsoft.com/office/drawing/2014/main" id="{EE15C1ED-3220-4014-A038-D9431916E0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09"/>
              <a:stretch/>
            </p:blipFill>
            <p:spPr bwMode="auto">
              <a:xfrm>
                <a:off x="5049086" y="2260995"/>
                <a:ext cx="2367818" cy="32539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885FD-99AD-4F56-AED3-72D5EBD197A5}"/>
                  </a:ext>
                </a:extLst>
              </p:cNvPr>
              <p:cNvSpPr txBox="1"/>
              <p:nvPr/>
            </p:nvSpPr>
            <p:spPr>
              <a:xfrm>
                <a:off x="6442710" y="3703320"/>
                <a:ext cx="1360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800C8"/>
                    </a:solidFill>
                  </a:rPr>
                  <a:t>Axon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D28CB48-08F1-4544-AC50-4CA44783D4E8}"/>
                </a:ext>
              </a:extLst>
            </p:cNvPr>
            <p:cNvCxnSpPr/>
            <p:nvPr/>
          </p:nvCxnSpPr>
          <p:spPr bwMode="auto">
            <a:xfrm>
              <a:off x="1518650" y="3420747"/>
              <a:ext cx="1010205" cy="1694329"/>
            </a:xfrm>
            <a:prstGeom prst="line">
              <a:avLst/>
            </a:prstGeom>
            <a:noFill/>
            <a:ln w="22225" cap="sq" cmpd="sng" algn="ctr">
              <a:solidFill>
                <a:srgbClr val="002060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B4FF6B-B3CF-4566-B0F0-998E5ECA7B84}"/>
                </a:ext>
              </a:extLst>
            </p:cNvPr>
            <p:cNvSpPr txBox="1"/>
            <p:nvPr/>
          </p:nvSpPr>
          <p:spPr>
            <a:xfrm>
              <a:off x="1613647" y="4437529"/>
              <a:ext cx="9528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623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CB14F9-6CAE-49A9-801E-EA4CAC69D16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1651000" y="2428876"/>
            <a:ext cx="9144000" cy="395446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Mathematics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describes only a tiny part of life,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But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Mathematics* Creates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our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Standard of Living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*e.g.,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Electricity, Computers, Fluid Dynamics, Optics, Structural Mechanics, ….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386263" y="117476"/>
            <a:ext cx="3225800" cy="1920875"/>
            <a:chOff x="1803" y="74"/>
            <a:chExt cx="2032" cy="1210"/>
          </a:xfrm>
        </p:grpSpPr>
        <p:sp>
          <p:nvSpPr>
            <p:cNvPr id="1032" name="Oval 4"/>
            <p:cNvSpPr>
              <a:spLocks noChangeArrowheads="1"/>
            </p:cNvSpPr>
            <p:nvPr/>
          </p:nvSpPr>
          <p:spPr bwMode="auto">
            <a:xfrm>
              <a:off x="1803" y="74"/>
              <a:ext cx="2032" cy="1210"/>
            </a:xfrm>
            <a:prstGeom prst="ellipse">
              <a:avLst/>
            </a:prstGeom>
            <a:gradFill rotWithShape="1">
              <a:gsLst>
                <a:gs pos="0">
                  <a:srgbClr val="003366">
                    <a:alpha val="0"/>
                  </a:srgbClr>
                </a:gs>
                <a:gs pos="100000">
                  <a:srgbClr val="00182F"/>
                </a:gs>
              </a:gsLst>
              <a:path path="shape">
                <a:fillToRect l="50000" t="50000" r="50000" b="50000"/>
              </a:path>
            </a:gra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3300" y="353"/>
            <a:ext cx="37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6" name="Equation" r:id="rId4" imgW="596880" imgH="901440" progId="Equation.DSMT4">
                    <p:embed/>
                  </p:oleObj>
                </mc:Choice>
                <mc:Fallback>
                  <p:oleObj name="Equation" r:id="rId4" imgW="596880" imgH="901440" progId="Equation.DSMT4">
                    <p:embed/>
                    <p:pic>
                      <p:nvPicPr>
                        <p:cNvPr id="10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0" y="353"/>
                          <a:ext cx="376" cy="5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2528" y="269"/>
            <a:ext cx="960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7" name="Equation" r:id="rId6" imgW="927000" imgH="749160" progId="Equation.DSMT4">
                    <p:embed/>
                  </p:oleObj>
                </mc:Choice>
                <mc:Fallback>
                  <p:oleObj name="Equation" r:id="rId6" imgW="927000" imgH="749160" progId="Equation.DSMT4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8" y="269"/>
                          <a:ext cx="960" cy="7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136" y="353"/>
            <a:ext cx="27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8" name="Equation" r:id="rId8" imgW="634680" imgH="1307880" progId="Equation.DSMT4">
                    <p:embed/>
                  </p:oleObj>
                </mc:Choice>
                <mc:Fallback>
                  <p:oleObj name="Equation" r:id="rId8" imgW="634680" imgH="1307880" progId="Equation.DSMT4">
                    <p:embed/>
                    <p:pic>
                      <p:nvPicPr>
                        <p:cNvPr id="102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6" y="353"/>
                          <a:ext cx="276" cy="5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01611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688E05-CE90-4EEE-B0A1-F8777ECAAD0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1651000" y="2428875"/>
            <a:ext cx="9144000" cy="4186238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How can we use mathematics to describe biological systems?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 believe some biology is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Physics ‘as usual’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‘Guess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Check’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4B4F5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But you have to know which biology!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4B4F53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2055" name="Group 3"/>
          <p:cNvGrpSpPr>
            <a:grpSpLocks/>
          </p:cNvGrpSpPr>
          <p:nvPr/>
        </p:nvGrpSpPr>
        <p:grpSpPr bwMode="auto">
          <a:xfrm>
            <a:off x="4386263" y="117476"/>
            <a:ext cx="3225800" cy="1920875"/>
            <a:chOff x="1803" y="74"/>
            <a:chExt cx="2032" cy="1210"/>
          </a:xfrm>
        </p:grpSpPr>
        <p:sp>
          <p:nvSpPr>
            <p:cNvPr id="2056" name="Oval 4"/>
            <p:cNvSpPr>
              <a:spLocks noChangeArrowheads="1"/>
            </p:cNvSpPr>
            <p:nvPr/>
          </p:nvSpPr>
          <p:spPr bwMode="auto">
            <a:xfrm>
              <a:off x="1803" y="74"/>
              <a:ext cx="2032" cy="1210"/>
            </a:xfrm>
            <a:prstGeom prst="ellipse">
              <a:avLst/>
            </a:prstGeom>
            <a:gradFill rotWithShape="1">
              <a:gsLst>
                <a:gs pos="0">
                  <a:srgbClr val="003366">
                    <a:alpha val="0"/>
                  </a:srgbClr>
                </a:gs>
                <a:gs pos="100000">
                  <a:srgbClr val="00182F"/>
                </a:gs>
              </a:gsLst>
              <a:path path="shape">
                <a:fillToRect l="50000" t="50000" r="50000" b="50000"/>
              </a:path>
            </a:gra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3300" y="353"/>
            <a:ext cx="37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60" name="Equation" r:id="rId4" imgW="596880" imgH="901440" progId="Equation.DSMT4">
                    <p:embed/>
                  </p:oleObj>
                </mc:Choice>
                <mc:Fallback>
                  <p:oleObj name="Equation" r:id="rId4" imgW="596880" imgH="901440" progId="Equation.DSMT4">
                    <p:embed/>
                    <p:pic>
                      <p:nvPicPr>
                        <p:cNvPr id="205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0" y="353"/>
                          <a:ext cx="376" cy="5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2528" y="269"/>
            <a:ext cx="960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61" name="Equation" r:id="rId6" imgW="927000" imgH="749160" progId="Equation.DSMT4">
                    <p:embed/>
                  </p:oleObj>
                </mc:Choice>
                <mc:Fallback>
                  <p:oleObj name="Equation" r:id="rId6" imgW="927000" imgH="749160" progId="Equation.DSMT4">
                    <p:embed/>
                    <p:pic>
                      <p:nvPicPr>
                        <p:cNvPr id="205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8" y="269"/>
                          <a:ext cx="960" cy="7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4"/>
            <p:cNvGraphicFramePr>
              <a:graphicFrameLocks noChangeAspect="1"/>
            </p:cNvGraphicFramePr>
            <p:nvPr/>
          </p:nvGraphicFramePr>
          <p:xfrm>
            <a:off x="2136" y="353"/>
            <a:ext cx="27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62" name="Equation" r:id="rId8" imgW="634680" imgH="1307880" progId="Equation.DSMT4">
                    <p:embed/>
                  </p:oleObj>
                </mc:Choice>
                <mc:Fallback>
                  <p:oleObj name="Equation" r:id="rId8" imgW="634680" imgH="1307880" progId="Equation.DSMT4">
                    <p:embed/>
                    <p:pic>
                      <p:nvPicPr>
                        <p:cNvPr id="20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6" y="353"/>
                          <a:ext cx="276" cy="5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C52092C-D9D7-4C03-9BAB-68458EF24852}"/>
              </a:ext>
            </a:extLst>
          </p:cNvPr>
          <p:cNvSpPr/>
          <p:nvPr/>
        </p:nvSpPr>
        <p:spPr bwMode="auto">
          <a:xfrm rot="1397068">
            <a:off x="8768079" y="3487895"/>
            <a:ext cx="3046546" cy="2068197"/>
          </a:xfrm>
          <a:prstGeom prst="cloudCallout">
            <a:avLst>
              <a:gd name="adj1" fmla="val -62648"/>
              <a:gd name="adj2" fmla="val 59906"/>
            </a:avLst>
          </a:prstGeom>
          <a:noFill/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CEC6C6-16D9-4166-A7E2-3D4371FFC655}"/>
              </a:ext>
            </a:extLst>
          </p:cNvPr>
          <p:cNvSpPr txBox="1"/>
          <p:nvPr/>
        </p:nvSpPr>
        <p:spPr>
          <a:xfrm rot="1484192">
            <a:off x="9181549" y="3783545"/>
            <a:ext cx="1984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talk, another day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“Science as a Sequence of Inverse Problems”</a:t>
            </a:r>
          </a:p>
        </p:txBody>
      </p:sp>
    </p:spTree>
    <p:extLst>
      <p:ext uri="{BB962C8B-B14F-4D97-AF65-F5344CB8AC3E}">
        <p14:creationId xmlns:p14="http://schemas.microsoft.com/office/powerpoint/2010/main" val="1394245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AE890-B978-481A-AA02-802A5485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FD0E57-F9F6-49C2-B5B5-07D2DD65AF4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D8A7C-F7F6-4ED7-8DF6-6E20CEC9D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38" y="871661"/>
            <a:ext cx="4401617" cy="574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415E3-764C-492D-81E7-47DC876039DF}"/>
              </a:ext>
            </a:extLst>
          </p:cNvPr>
          <p:cNvSpPr txBox="1"/>
          <p:nvPr/>
        </p:nvSpPr>
        <p:spPr>
          <a:xfrm>
            <a:off x="3829539" y="238125"/>
            <a:ext cx="58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Nerve Signal is “Action Potential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(waveform)</a:t>
            </a:r>
          </a:p>
        </p:txBody>
      </p:sp>
    </p:spTree>
    <p:extLst>
      <p:ext uri="{BB962C8B-B14F-4D97-AF65-F5344CB8AC3E}">
        <p14:creationId xmlns:p14="http://schemas.microsoft.com/office/powerpoint/2010/main" val="358994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CEA8D-4E77-4363-AA50-A3B5E2CC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FD0E57-F9F6-49C2-B5B5-07D2DD65AF4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99AB581-74E1-4297-A90D-F1AA019F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19600"/>
            <a:ext cx="2475378" cy="1410779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28EB75-C7A5-4BD1-9A88-3BCFCD186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03" y="45950"/>
            <a:ext cx="5682258" cy="396086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B54755-A93D-4787-AE8D-A8BFDA07ACD0}"/>
              </a:ext>
            </a:extLst>
          </p:cNvPr>
          <p:cNvGrpSpPr/>
          <p:nvPr/>
        </p:nvGrpSpPr>
        <p:grpSpPr>
          <a:xfrm>
            <a:off x="304800" y="4451447"/>
            <a:ext cx="4419600" cy="2254153"/>
            <a:chOff x="609600" y="3810000"/>
            <a:chExt cx="4419600" cy="17969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06E58-25EC-489D-9A0A-977A0075CD2E}"/>
                </a:ext>
              </a:extLst>
            </p:cNvPr>
            <p:cNvSpPr txBox="1"/>
            <p:nvPr/>
          </p:nvSpPr>
          <p:spPr>
            <a:xfrm>
              <a:off x="762000" y="4037293"/>
              <a:ext cx="3962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Classical cable theory of transmission lines, telegrapher’s equations,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40000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Arial"/>
                </a:rPr>
                <a:t>Kelvin, Hodgkin, Noble,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40000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Arial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including 3D-cable theory, ~10 papers, e.g.,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</a:b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</a:b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Barcilon, Cole, Eisenberg. 1971. Singular Perturbation …  SIAM J. Appl. Math. 21:339-354.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Another talk, another time!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B8F96C70-525E-44D2-9C32-E3370DB33A0B}"/>
                </a:ext>
              </a:extLst>
            </p:cNvPr>
            <p:cNvSpPr/>
            <p:nvPr/>
          </p:nvSpPr>
          <p:spPr bwMode="auto">
            <a:xfrm>
              <a:off x="609600" y="3810000"/>
              <a:ext cx="4419600" cy="1504411"/>
            </a:xfrm>
            <a:prstGeom prst="wedgeEllipseCallout">
              <a:avLst>
                <a:gd name="adj1" fmla="val 74862"/>
                <a:gd name="adj2" fmla="val -337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774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A75094AC-2589-4DC0-A0B8-D43EDCC1108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4154" y="3079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000" dirty="0"/>
              <a:t>Channels are Source of Signal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BC4C0-6991-4A9A-ABDE-17ACB2912BC0}"/>
              </a:ext>
            </a:extLst>
          </p:cNvPr>
          <p:cNvGrpSpPr/>
          <p:nvPr/>
        </p:nvGrpSpPr>
        <p:grpSpPr>
          <a:xfrm>
            <a:off x="3556000" y="2605032"/>
            <a:ext cx="6426200" cy="3378200"/>
            <a:chOff x="3556000" y="2588895"/>
            <a:chExt cx="6426200" cy="3378200"/>
          </a:xfrm>
        </p:grpSpPr>
        <p:pic>
          <p:nvPicPr>
            <p:cNvPr id="112644" name="Picture 4" descr="3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000" y="2588895"/>
              <a:ext cx="6426200" cy="337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56F59B-0E08-4C2A-A073-A221E16AA10E}"/>
                </a:ext>
              </a:extLst>
            </p:cNvPr>
            <p:cNvSpPr txBox="1"/>
            <p:nvPr/>
          </p:nvSpPr>
          <p:spPr>
            <a:xfrm>
              <a:off x="3608070" y="4522470"/>
              <a:ext cx="720090" cy="41549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Lipid molecule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91E2F9-8742-4D58-843D-21AA4D489609}"/>
              </a:ext>
            </a:extLst>
          </p:cNvPr>
          <p:cNvSpPr txBox="1"/>
          <p:nvPr/>
        </p:nvSpPr>
        <p:spPr>
          <a:xfrm>
            <a:off x="9036424" y="3694211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2.5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9263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09BE-B01A-4953-9D49-0AE3A6400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BCB97B99-735E-4A01-9D2E-31FC736B85AD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A844B1-000C-4C8C-B90D-03743AB0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314325"/>
            <a:ext cx="10182225" cy="62293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BAE61-7938-458D-93A1-59ABE1834899}"/>
              </a:ext>
            </a:extLst>
          </p:cNvPr>
          <p:cNvCxnSpPr/>
          <p:nvPr/>
        </p:nvCxnSpPr>
        <p:spPr>
          <a:xfrm>
            <a:off x="2743200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13112F-5812-49D8-AA08-88AFEE2C040F}"/>
              </a:ext>
            </a:extLst>
          </p:cNvPr>
          <p:cNvCxnSpPr/>
          <p:nvPr/>
        </p:nvCxnSpPr>
        <p:spPr>
          <a:xfrm>
            <a:off x="3614057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607B10-00FC-4EEE-AB25-77A21271C2EA}"/>
              </a:ext>
            </a:extLst>
          </p:cNvPr>
          <p:cNvCxnSpPr>
            <a:cxnSpLocks/>
          </p:cNvCxnSpPr>
          <p:nvPr/>
        </p:nvCxnSpPr>
        <p:spPr>
          <a:xfrm>
            <a:off x="5181600" y="2797629"/>
            <a:ext cx="843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F65141-DD35-419A-A190-E62162EFEE60}"/>
              </a:ext>
            </a:extLst>
          </p:cNvPr>
          <p:cNvCxnSpPr>
            <a:cxnSpLocks/>
          </p:cNvCxnSpPr>
          <p:nvPr/>
        </p:nvCxnSpPr>
        <p:spPr>
          <a:xfrm>
            <a:off x="5998029" y="2797629"/>
            <a:ext cx="212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39940-C9CA-4EAF-8F2D-BEDEEE68EC05}"/>
              </a:ext>
            </a:extLst>
          </p:cNvPr>
          <p:cNvCxnSpPr>
            <a:cxnSpLocks/>
          </p:cNvCxnSpPr>
          <p:nvPr/>
        </p:nvCxnSpPr>
        <p:spPr>
          <a:xfrm>
            <a:off x="7287986" y="2797629"/>
            <a:ext cx="2558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509320-CEA1-4F0B-97D8-673B62492604}"/>
              </a:ext>
            </a:extLst>
          </p:cNvPr>
          <p:cNvCxnSpPr>
            <a:cxnSpLocks/>
          </p:cNvCxnSpPr>
          <p:nvPr/>
        </p:nvCxnSpPr>
        <p:spPr>
          <a:xfrm>
            <a:off x="8275864" y="2797629"/>
            <a:ext cx="1660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D58219-B7CF-4275-9055-DA8D09C7400B}"/>
              </a:ext>
            </a:extLst>
          </p:cNvPr>
          <p:cNvCxnSpPr>
            <a:cxnSpLocks/>
          </p:cNvCxnSpPr>
          <p:nvPr/>
        </p:nvCxnSpPr>
        <p:spPr>
          <a:xfrm>
            <a:off x="9552214" y="2811237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C4311D-CB0E-4813-8E00-688668AF9E3E}"/>
              </a:ext>
            </a:extLst>
          </p:cNvPr>
          <p:cNvCxnSpPr>
            <a:cxnSpLocks/>
          </p:cNvCxnSpPr>
          <p:nvPr/>
        </p:nvCxnSpPr>
        <p:spPr>
          <a:xfrm>
            <a:off x="9386206" y="4593772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8EB19E-C3C7-45A4-93B7-4378F3ACC876}"/>
              </a:ext>
            </a:extLst>
          </p:cNvPr>
          <p:cNvCxnSpPr>
            <a:cxnSpLocks/>
          </p:cNvCxnSpPr>
          <p:nvPr/>
        </p:nvCxnSpPr>
        <p:spPr>
          <a:xfrm>
            <a:off x="5998029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EE2371-C6F3-4454-9630-AFE6D094BA37}"/>
              </a:ext>
            </a:extLst>
          </p:cNvPr>
          <p:cNvCxnSpPr>
            <a:cxnSpLocks/>
          </p:cNvCxnSpPr>
          <p:nvPr/>
        </p:nvCxnSpPr>
        <p:spPr>
          <a:xfrm>
            <a:off x="7206344" y="4610100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8171E2-D482-412F-BDCD-4A761CC17E4E}"/>
              </a:ext>
            </a:extLst>
          </p:cNvPr>
          <p:cNvCxnSpPr>
            <a:cxnSpLocks/>
          </p:cNvCxnSpPr>
          <p:nvPr/>
        </p:nvCxnSpPr>
        <p:spPr>
          <a:xfrm>
            <a:off x="8247290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6168B1-FAA5-4296-8456-CF19FB76D8B3}"/>
              </a:ext>
            </a:extLst>
          </p:cNvPr>
          <p:cNvCxnSpPr>
            <a:cxnSpLocks/>
          </p:cNvCxnSpPr>
          <p:nvPr/>
        </p:nvCxnSpPr>
        <p:spPr>
          <a:xfrm>
            <a:off x="4928507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C1FF0A-6673-47CD-AB64-9F0C2C4A5057}"/>
              </a:ext>
            </a:extLst>
          </p:cNvPr>
          <p:cNvCxnSpPr>
            <a:cxnSpLocks/>
          </p:cNvCxnSpPr>
          <p:nvPr/>
        </p:nvCxnSpPr>
        <p:spPr>
          <a:xfrm>
            <a:off x="3563033" y="4607379"/>
            <a:ext cx="268738" cy="27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F25389-6617-4786-B09B-6DF075252847}"/>
              </a:ext>
            </a:extLst>
          </p:cNvPr>
          <p:cNvCxnSpPr>
            <a:cxnSpLocks/>
          </p:cNvCxnSpPr>
          <p:nvPr/>
        </p:nvCxnSpPr>
        <p:spPr>
          <a:xfrm>
            <a:off x="2533650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650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71EFB-77C0-4358-A4C7-9CE6ABF80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6786" name="Picture 2" descr="Related image">
            <a:extLst>
              <a:ext uri="{FF2B5EF4-FFF2-40B4-BE49-F238E27FC236}">
                <a16:creationId xmlns:a16="http://schemas.microsoft.com/office/drawing/2014/main" id="{A028165B-8CB1-4FFA-87F1-F8389445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4" y="1342428"/>
            <a:ext cx="7974295" cy="521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A5D76-D367-4D77-8271-56556088E01F}"/>
              </a:ext>
            </a:extLst>
          </p:cNvPr>
          <p:cNvSpPr txBox="1"/>
          <p:nvPr/>
        </p:nvSpPr>
        <p:spPr bwMode="auto">
          <a:xfrm>
            <a:off x="7584624" y="2564832"/>
            <a:ext cx="5506171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 is made of </a:t>
            </a:r>
            <a:br>
              <a:rPr lang="en-US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kern="0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Devices</a:t>
            </a:r>
            <a:br>
              <a:rPr lang="en-US" sz="28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they are Multiscale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0B121-20C1-4228-95B8-6BD381727F90}"/>
              </a:ext>
            </a:extLst>
          </p:cNvPr>
          <p:cNvSpPr txBox="1"/>
          <p:nvPr/>
        </p:nvSpPr>
        <p:spPr>
          <a:xfrm>
            <a:off x="1746144" y="0"/>
            <a:ext cx="377012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Structural Complexity</a:t>
            </a:r>
            <a:b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of Life</a:t>
            </a:r>
          </a:p>
          <a:p>
            <a:pPr algn="ctr"/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Arial Black" panose="020B0A04020102020204" pitchFamily="34" charset="0"/>
              </a:rPr>
              <a:t>Hierarchy of Devices</a:t>
            </a:r>
            <a:endParaRPr lang="en-US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4637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8ED7D-496C-4C15-B1B6-7D3C44C9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5F11D263-606F-4B1E-B1C7-4C57675DDEDC}" type="slidenum">
              <a:rPr lang="en-US"/>
              <a:pPr defTabSz="685800">
                <a:defRPr/>
              </a:pPr>
              <a:t>67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74FEDC-5CE7-4178-A34F-00E96DF9FFDC}"/>
              </a:ext>
            </a:extLst>
          </p:cNvPr>
          <p:cNvSpPr/>
          <p:nvPr/>
        </p:nvSpPr>
        <p:spPr>
          <a:xfrm>
            <a:off x="1865644" y="5161003"/>
            <a:ext cx="857375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Vargas, E., 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Yarov-Yarovoy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, V., Khalili-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Araghi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, F., Catterall, W. A., Klein, M. L., Tarek, M., Lindahl, E., Schulten, K., Perozo, E., Bezanilla, F. &amp; Roux, B.</a:t>
            </a:r>
            <a:b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</a:b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 </a:t>
            </a:r>
            <a:r>
              <a:rPr lang="en-US" sz="1050" b="1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An emerging consensus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 on voltage-dependent gating from computational modeling and molecular dynamics simulations. </a:t>
            </a:r>
            <a:b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</a:br>
            <a:r>
              <a:rPr lang="en-US" sz="1050" i="1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The Journal of General Physiology </a:t>
            </a:r>
            <a:r>
              <a:rPr lang="en-US" sz="1050" b="1" i="1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140, 587-594 (2012).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C8923-C116-4897-8496-6E503DB40422}"/>
              </a:ext>
            </a:extLst>
          </p:cNvPr>
          <p:cNvSpPr txBox="1"/>
          <p:nvPr/>
        </p:nvSpPr>
        <p:spPr>
          <a:xfrm>
            <a:off x="4447400" y="1165147"/>
            <a:ext cx="327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Emerging Consensus 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8A3B9-D04A-4E2B-A139-298A02E9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44" y="1710639"/>
            <a:ext cx="8441786" cy="2909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F563E-866B-4069-BBA2-C9B6DF9B27B9}"/>
              </a:ext>
            </a:extLst>
          </p:cNvPr>
          <p:cNvSpPr txBox="1"/>
          <p:nvPr/>
        </p:nvSpPr>
        <p:spPr>
          <a:xfrm>
            <a:off x="2961268" y="285499"/>
            <a:ext cx="5776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Voltage Sensor Structure </a:t>
            </a:r>
            <a:br>
              <a:rPr lang="en-US" b="1" dirty="0"/>
            </a:br>
            <a:r>
              <a:rPr lang="en-US" b="1" dirty="0"/>
              <a:t>(NOT conduction channel)</a:t>
            </a:r>
          </a:p>
        </p:txBody>
      </p:sp>
    </p:spTree>
    <p:extLst>
      <p:ext uri="{BB962C8B-B14F-4D97-AF65-F5344CB8AC3E}">
        <p14:creationId xmlns:p14="http://schemas.microsoft.com/office/powerpoint/2010/main" val="2835420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2919" y="2679549"/>
            <a:ext cx="4181316" cy="259264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rot="16200000">
            <a:off x="4084837" y="1373564"/>
            <a:ext cx="392415" cy="13161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685800">
              <a:defRPr/>
            </a:pPr>
            <a:r>
              <a:rPr kumimoji="1" lang="en-US" altLang="zh-TW" sz="1350" dirty="0">
                <a:solidFill>
                  <a:prstClr val="black"/>
                </a:solidFill>
                <a:latin typeface="Calibri"/>
                <a:ea typeface="新細明體" panose="02020500000000000000" pitchFamily="18" charset="-120"/>
                <a:cs typeface="Arial" panose="020B0604020202020204" pitchFamily="34" charset="0"/>
              </a:rPr>
              <a:t>intracellular</a:t>
            </a:r>
            <a:endParaRPr kumimoji="1" lang="zh-TW" altLang="en-US" sz="1350" dirty="0">
              <a:solidFill>
                <a:prstClr val="black"/>
              </a:solidFill>
              <a:latin typeface="Calibri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 rot="16200000">
            <a:off x="7797736" y="5527565"/>
            <a:ext cx="392415" cy="978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685800">
              <a:defRPr/>
            </a:pPr>
            <a:r>
              <a:rPr kumimoji="1" lang="en-US" altLang="zh-TW" sz="1350" dirty="0">
                <a:solidFill>
                  <a:prstClr val="black"/>
                </a:solidFill>
                <a:latin typeface="Calibri"/>
                <a:ea typeface="新細明體" panose="02020500000000000000" pitchFamily="18" charset="-120"/>
                <a:cs typeface="Arial" panose="020B0604020202020204" pitchFamily="34" charset="0"/>
              </a:rPr>
              <a:t>extracellular</a:t>
            </a:r>
            <a:endParaRPr kumimoji="1" lang="zh-TW" altLang="en-US" sz="1350" dirty="0">
              <a:solidFill>
                <a:prstClr val="black"/>
              </a:solidFill>
              <a:latin typeface="Calibri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62B410-40A3-482C-B8D9-9BD77CE348BD}"/>
              </a:ext>
            </a:extLst>
          </p:cNvPr>
          <p:cNvSpPr/>
          <p:nvPr/>
        </p:nvSpPr>
        <p:spPr>
          <a:xfrm>
            <a:off x="4184052" y="0"/>
            <a:ext cx="34763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Voltage Sensor </a:t>
            </a:r>
            <a:br>
              <a:rPr lang="en-US" sz="2800" b="1" dirty="0"/>
            </a:br>
            <a:r>
              <a:rPr lang="en-US" sz="2400" b="1" dirty="0"/>
              <a:t>works by </a:t>
            </a:r>
            <a:br>
              <a:rPr lang="en-US" sz="2800" b="1" dirty="0"/>
            </a:br>
            <a:r>
              <a:rPr lang="en-US" sz="2800" b="1" dirty="0"/>
              <a:t>Charge Injection </a:t>
            </a:r>
            <a:br>
              <a:rPr lang="en-US" sz="2800" b="1" dirty="0"/>
            </a:br>
            <a:r>
              <a:rPr lang="en-US" sz="1600" b="1" dirty="0"/>
              <a:t>through a fluid dielectric of side chains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690709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09BE-B01A-4953-9D49-0AE3A6400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BCB97B99-735E-4A01-9D2E-31FC736B85AD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A844B1-000C-4C8C-B90D-03743AB0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314325"/>
            <a:ext cx="10182225" cy="62293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BAE61-7938-458D-93A1-59ABE1834899}"/>
              </a:ext>
            </a:extLst>
          </p:cNvPr>
          <p:cNvCxnSpPr/>
          <p:nvPr/>
        </p:nvCxnSpPr>
        <p:spPr>
          <a:xfrm>
            <a:off x="2743200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13112F-5812-49D8-AA08-88AFEE2C040F}"/>
              </a:ext>
            </a:extLst>
          </p:cNvPr>
          <p:cNvCxnSpPr/>
          <p:nvPr/>
        </p:nvCxnSpPr>
        <p:spPr>
          <a:xfrm>
            <a:off x="3614057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607B10-00FC-4EEE-AB25-77A21271C2EA}"/>
              </a:ext>
            </a:extLst>
          </p:cNvPr>
          <p:cNvCxnSpPr>
            <a:cxnSpLocks/>
          </p:cNvCxnSpPr>
          <p:nvPr/>
        </p:nvCxnSpPr>
        <p:spPr>
          <a:xfrm>
            <a:off x="5181600" y="2797629"/>
            <a:ext cx="843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F65141-DD35-419A-A190-E62162EFEE60}"/>
              </a:ext>
            </a:extLst>
          </p:cNvPr>
          <p:cNvCxnSpPr>
            <a:cxnSpLocks/>
          </p:cNvCxnSpPr>
          <p:nvPr/>
        </p:nvCxnSpPr>
        <p:spPr>
          <a:xfrm>
            <a:off x="5998029" y="2797629"/>
            <a:ext cx="212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39940-C9CA-4EAF-8F2D-BEDEEE68EC05}"/>
              </a:ext>
            </a:extLst>
          </p:cNvPr>
          <p:cNvCxnSpPr>
            <a:cxnSpLocks/>
          </p:cNvCxnSpPr>
          <p:nvPr/>
        </p:nvCxnSpPr>
        <p:spPr>
          <a:xfrm>
            <a:off x="7287986" y="2797629"/>
            <a:ext cx="2558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509320-CEA1-4F0B-97D8-673B62492604}"/>
              </a:ext>
            </a:extLst>
          </p:cNvPr>
          <p:cNvCxnSpPr>
            <a:cxnSpLocks/>
          </p:cNvCxnSpPr>
          <p:nvPr/>
        </p:nvCxnSpPr>
        <p:spPr>
          <a:xfrm>
            <a:off x="8275864" y="2797629"/>
            <a:ext cx="1660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D58219-B7CF-4275-9055-DA8D09C7400B}"/>
              </a:ext>
            </a:extLst>
          </p:cNvPr>
          <p:cNvCxnSpPr>
            <a:cxnSpLocks/>
          </p:cNvCxnSpPr>
          <p:nvPr/>
        </p:nvCxnSpPr>
        <p:spPr>
          <a:xfrm>
            <a:off x="9552214" y="2811237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C4311D-CB0E-4813-8E00-688668AF9E3E}"/>
              </a:ext>
            </a:extLst>
          </p:cNvPr>
          <p:cNvCxnSpPr>
            <a:cxnSpLocks/>
          </p:cNvCxnSpPr>
          <p:nvPr/>
        </p:nvCxnSpPr>
        <p:spPr>
          <a:xfrm>
            <a:off x="9386206" y="4593772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8EB19E-C3C7-45A4-93B7-4378F3ACC876}"/>
              </a:ext>
            </a:extLst>
          </p:cNvPr>
          <p:cNvCxnSpPr>
            <a:cxnSpLocks/>
          </p:cNvCxnSpPr>
          <p:nvPr/>
        </p:nvCxnSpPr>
        <p:spPr>
          <a:xfrm>
            <a:off x="5998029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EE2371-C6F3-4454-9630-AFE6D094BA37}"/>
              </a:ext>
            </a:extLst>
          </p:cNvPr>
          <p:cNvCxnSpPr>
            <a:cxnSpLocks/>
          </p:cNvCxnSpPr>
          <p:nvPr/>
        </p:nvCxnSpPr>
        <p:spPr>
          <a:xfrm>
            <a:off x="7206344" y="4610100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8171E2-D482-412F-BDCD-4A761CC17E4E}"/>
              </a:ext>
            </a:extLst>
          </p:cNvPr>
          <p:cNvCxnSpPr>
            <a:cxnSpLocks/>
          </p:cNvCxnSpPr>
          <p:nvPr/>
        </p:nvCxnSpPr>
        <p:spPr>
          <a:xfrm>
            <a:off x="8247290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6168B1-FAA5-4296-8456-CF19FB76D8B3}"/>
              </a:ext>
            </a:extLst>
          </p:cNvPr>
          <p:cNvCxnSpPr>
            <a:cxnSpLocks/>
          </p:cNvCxnSpPr>
          <p:nvPr/>
        </p:nvCxnSpPr>
        <p:spPr>
          <a:xfrm>
            <a:off x="4928507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C1FF0A-6673-47CD-AB64-9F0C2C4A5057}"/>
              </a:ext>
            </a:extLst>
          </p:cNvPr>
          <p:cNvCxnSpPr>
            <a:cxnSpLocks/>
          </p:cNvCxnSpPr>
          <p:nvPr/>
        </p:nvCxnSpPr>
        <p:spPr>
          <a:xfrm>
            <a:off x="3563033" y="4607379"/>
            <a:ext cx="268738" cy="27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F25389-6617-4786-B09B-6DF075252847}"/>
              </a:ext>
            </a:extLst>
          </p:cNvPr>
          <p:cNvCxnSpPr>
            <a:cxnSpLocks/>
          </p:cNvCxnSpPr>
          <p:nvPr/>
        </p:nvCxnSpPr>
        <p:spPr>
          <a:xfrm>
            <a:off x="2533650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07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CB930-1816-4716-85F5-2396AB44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7F23A-BF20-4160-A1C9-C08B87EC1596}"/>
              </a:ext>
            </a:extLst>
          </p:cNvPr>
          <p:cNvSpPr txBox="1"/>
          <p:nvPr/>
        </p:nvSpPr>
        <p:spPr>
          <a:xfrm>
            <a:off x="9671125" y="6174889"/>
            <a:ext cx="672353" cy="457200"/>
          </a:xfrm>
          <a:prstGeom prst="rect">
            <a:avLst/>
          </a:prstGeom>
          <a:solidFill>
            <a:srgbClr val="FEFF9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99C4E0-AAB8-4F11-A9DD-25B4466E266F}"/>
              </a:ext>
            </a:extLst>
          </p:cNvPr>
          <p:cNvGrpSpPr/>
          <p:nvPr/>
        </p:nvGrpSpPr>
        <p:grpSpPr>
          <a:xfrm>
            <a:off x="1591235" y="93792"/>
            <a:ext cx="9009530" cy="6764208"/>
            <a:chOff x="1591235" y="93792"/>
            <a:chExt cx="9009530" cy="67642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F87770-A965-4362-8554-13BB943F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235" y="93792"/>
              <a:ext cx="9009530" cy="67642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7F42FB-353F-4935-BE37-0F98212A46B2}"/>
                </a:ext>
              </a:extLst>
            </p:cNvPr>
            <p:cNvSpPr txBox="1"/>
            <p:nvPr/>
          </p:nvSpPr>
          <p:spPr>
            <a:xfrm>
              <a:off x="4210050" y="1642110"/>
              <a:ext cx="1562100" cy="39243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2989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5D4A4-8E14-41F4-9B55-50B5A484E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407C7-F0D9-484C-903A-FE3268D33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21" y="1455174"/>
            <a:ext cx="666750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2B3C6-A2E4-4F30-B451-59B16DB9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31" y="1564308"/>
            <a:ext cx="24288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4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CEA8D-4E77-4363-AA50-A3B5E2CC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FD0E57-F9F6-49C2-B5B5-07D2DD65AF4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99AB581-74E1-4297-A90D-F1AA019F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19600"/>
            <a:ext cx="2475378" cy="1410779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28EB75-C7A5-4BD1-9A88-3BCFCD186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03" y="45950"/>
            <a:ext cx="5682258" cy="396086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B54755-A93D-4787-AE8D-A8BFDA07ACD0}"/>
              </a:ext>
            </a:extLst>
          </p:cNvPr>
          <p:cNvGrpSpPr/>
          <p:nvPr/>
        </p:nvGrpSpPr>
        <p:grpSpPr>
          <a:xfrm>
            <a:off x="304800" y="4451447"/>
            <a:ext cx="4419600" cy="2254153"/>
            <a:chOff x="609600" y="3810000"/>
            <a:chExt cx="4419600" cy="179695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06E58-25EC-489D-9A0A-977A0075CD2E}"/>
                </a:ext>
              </a:extLst>
            </p:cNvPr>
            <p:cNvSpPr txBox="1"/>
            <p:nvPr/>
          </p:nvSpPr>
          <p:spPr>
            <a:xfrm>
              <a:off x="762000" y="4037293"/>
              <a:ext cx="3962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Classical cable theory of transmission lines, telegrapher’s equations,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40000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Arial"/>
                </a:rPr>
                <a:t>Kelvin, Hodgkin, Noble,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40000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Arial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including 3D-cable theory, ~10 papers, e.g.,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</a:b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</a:b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Barcilon, Cole, Eisenberg. 1971. Singular Perturbation …  SIAM J. Appl. Math. 21:339-354.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Another talk, another time!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B8F96C70-525E-44D2-9C32-E3370DB33A0B}"/>
                </a:ext>
              </a:extLst>
            </p:cNvPr>
            <p:cNvSpPr/>
            <p:nvPr/>
          </p:nvSpPr>
          <p:spPr bwMode="auto">
            <a:xfrm>
              <a:off x="609600" y="3810000"/>
              <a:ext cx="4419600" cy="1504411"/>
            </a:xfrm>
            <a:prstGeom prst="wedgeEllipseCallout">
              <a:avLst>
                <a:gd name="adj1" fmla="val 74862"/>
                <a:gd name="adj2" fmla="val -337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04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Page </a:t>
            </a:r>
            <a:fld id="{A75094AC-2589-4DC0-A0B8-D43EDCC11086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4154" y="3079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000" dirty="0"/>
              <a:t>Channels are Source of Signal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1E4106E-7901-4645-AA42-C61A72A6B6DC}"/>
              </a:ext>
            </a:extLst>
          </p:cNvPr>
          <p:cNvSpPr/>
          <p:nvPr/>
        </p:nvSpPr>
        <p:spPr bwMode="auto">
          <a:xfrm>
            <a:off x="7871192" y="3368117"/>
            <a:ext cx="188394" cy="2315867"/>
          </a:xfrm>
          <a:prstGeom prst="downArrow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C41E1B-6DEC-4D0A-AD70-EE830673DFE1}"/>
              </a:ext>
            </a:extLst>
          </p:cNvPr>
          <p:cNvGrpSpPr/>
          <p:nvPr/>
        </p:nvGrpSpPr>
        <p:grpSpPr>
          <a:xfrm>
            <a:off x="3265854" y="1353341"/>
            <a:ext cx="6426200" cy="3378200"/>
            <a:chOff x="3265854" y="1353341"/>
            <a:chExt cx="6426200" cy="3378200"/>
          </a:xfrm>
        </p:grpSpPr>
        <p:pic>
          <p:nvPicPr>
            <p:cNvPr id="112644" name="Picture 4" descr="3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854" y="1353341"/>
              <a:ext cx="6426200" cy="337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90DA83-A7FF-4B06-A59B-5315BC7F3036}"/>
                </a:ext>
              </a:extLst>
            </p:cNvPr>
            <p:cNvSpPr/>
            <p:nvPr/>
          </p:nvSpPr>
          <p:spPr bwMode="auto">
            <a:xfrm>
              <a:off x="7488980" y="1579401"/>
              <a:ext cx="355995" cy="2926080"/>
            </a:xfrm>
            <a:prstGeom prst="downArrow">
              <a:avLst>
                <a:gd name="adj1" fmla="val 41170"/>
                <a:gd name="adj2" fmla="val 50000"/>
              </a:avLst>
            </a:prstGeom>
            <a:blipFill>
              <a:blip r:embed="rId4"/>
              <a:tile tx="0" ty="0" sx="100000" sy="100000" flip="none" algn="tl"/>
            </a:blipFill>
            <a:ln w="25400" cap="flat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6070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5JLVl0djcSOfd8D4mVtM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xeqg3XAQp1Xh5Ztb8gku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tIbzuW0fI0p16fu3pQv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ZdPRb95NCe6nPMZaK2ls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1B8CXmlCM4yctulHiMU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y3ayHYWq4SyKVwGosg1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H9jRbTHctIiT6weR8aV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kwrM6ChbynTLfqffpQtNB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y7MuqbHvIznLq6xvHUWNR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ZDKh7bwWQJNjgt0WWsv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y3ayHYWq4SyKVwGosg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H9jRbTHctIiT6weR8aV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2225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on Edge">
  <a:themeElements>
    <a:clrScheme name="Dark on Edge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66"/>
      </a:hlink>
      <a:folHlink>
        <a:srgbClr val="003399"/>
      </a:folHlink>
    </a:clrScheme>
    <a:fontScheme name="Dark on Edg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ark on Ed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2225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5400" cap="flat" cmpd="sng" algn="ctr">
          <a:solidFill>
            <a:srgbClr val="285E62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11541</TotalTime>
  <Words>1413</Words>
  <Application>Microsoft Office PowerPoint</Application>
  <PresentationFormat>Widescreen</PresentationFormat>
  <Paragraphs>456</Paragraphs>
  <Slides>70</Slides>
  <Notes>12</Notes>
  <HiddenSlides>0</HiddenSlides>
  <MMClips>5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94" baseType="lpstr">
      <vt:lpstr>Times</vt:lpstr>
      <vt:lpstr>Arial</vt:lpstr>
      <vt:lpstr>Aharoni</vt:lpstr>
      <vt:lpstr>Calibri Light</vt:lpstr>
      <vt:lpstr>Cambria</vt:lpstr>
      <vt:lpstr>Segoe UI</vt:lpstr>
      <vt:lpstr>Times New Roman</vt:lpstr>
      <vt:lpstr>Verdana</vt:lpstr>
      <vt:lpstr>Courier New</vt:lpstr>
      <vt:lpstr>Calibri</vt:lpstr>
      <vt:lpstr>Cambria Math</vt:lpstr>
      <vt:lpstr>Arial Black</vt:lpstr>
      <vt:lpstr>Office Theme</vt:lpstr>
      <vt:lpstr>Dark on Edge</vt:lpstr>
      <vt:lpstr>4_Default Design</vt:lpstr>
      <vt:lpstr>Custom Design</vt:lpstr>
      <vt:lpstr>12_Blank</vt:lpstr>
      <vt:lpstr>1_Custom Design</vt:lpstr>
      <vt:lpstr>2_Custom Design</vt:lpstr>
      <vt:lpstr>2_Blank</vt:lpstr>
      <vt:lpstr>13_Blank</vt:lpstr>
      <vt:lpstr>3_Custom Design</vt:lpstr>
      <vt:lpstr>1_Office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Channels are Source of Signal</vt:lpstr>
      <vt:lpstr>How do ions move through channels?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Perhaps the first Consistent Model of a Protein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atoms make a  BIG Difference</vt:lpstr>
      <vt:lpstr>Life is special because it is inherited from a tiny number of atoms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Voltage Sensor  One Device in the Hierarchy that makes a Nerve</vt:lpstr>
      <vt:lpstr>PowerPoint Presentation</vt:lpstr>
      <vt:lpstr>PowerPoint Presentation</vt:lpstr>
      <vt:lpstr>PowerPoint Presentation</vt:lpstr>
      <vt:lpstr>Channels are Source of Signal</vt:lpstr>
      <vt:lpstr>PowerPoint Presentation</vt:lpstr>
      <vt:lpstr>PowerPoint Presentation</vt:lpstr>
      <vt:lpstr>Integrated Circuit  Technology as of ~2014 IBM Power8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Channels are Source of Signal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Eisenberg</dc:creator>
  <cp:lastModifiedBy>Robert Eisenberg</cp:lastModifiedBy>
  <cp:revision>384</cp:revision>
  <dcterms:created xsi:type="dcterms:W3CDTF">2018-01-13T02:54:48Z</dcterms:created>
  <dcterms:modified xsi:type="dcterms:W3CDTF">2019-04-10T18:45:37Z</dcterms:modified>
</cp:coreProperties>
</file>